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59" r:id="rId2"/>
    <p:sldId id="320" r:id="rId3"/>
    <p:sldId id="315" r:id="rId4"/>
  </p:sldIdLst>
  <p:sldSz cx="16256000" cy="9145588"/>
  <p:notesSz cx="6858000" cy="9144000"/>
  <p:custDataLst>
    <p:tags r:id="rId7"/>
  </p:custDataLst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90">
          <p15:clr>
            <a:srgbClr val="A4A3A4"/>
          </p15:clr>
        </p15:guide>
        <p15:guide id="2" pos="51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3627"/>
    <a:srgbClr val="77933C"/>
    <a:srgbClr val="E28100"/>
    <a:srgbClr val="FFFFFF"/>
    <a:srgbClr val="F79646"/>
    <a:srgbClr val="7F7F7F"/>
    <a:srgbClr val="000000"/>
    <a:srgbClr val="1E3E4E"/>
    <a:srgbClr val="244B5E"/>
    <a:srgbClr val="3C7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5" autoAdjust="0"/>
    <p:restoredTop sz="58629" autoAdjust="0"/>
  </p:normalViewPr>
  <p:slideViewPr>
    <p:cSldViewPr snapToGrid="0">
      <p:cViewPr varScale="1">
        <p:scale>
          <a:sx n="51" d="100"/>
          <a:sy n="51" d="100"/>
        </p:scale>
        <p:origin x="756" y="72"/>
      </p:cViewPr>
      <p:guideLst>
        <p:guide orient="horz" pos="2990"/>
        <p:guide pos="5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19-10-2016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057E0-FEDE-4C7D-91DE-32E149041D7E}" type="datetimeFigureOut">
              <a:rPr lang="da-DK" smtClean="0"/>
              <a:t>19-10-2016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DDCED-4F3B-47DD-A2B3-5F65674F16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547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fire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P’er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innovation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ikke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forveksles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 de 4 P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markedsføring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Innovationsmodellen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udviklet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John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Bessant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Joe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5574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baseline="0" dirty="0" smtClean="0"/>
              <a:t>På engelsk betegnes </a:t>
            </a:r>
            <a:r>
              <a:rPr lang="da-DK" baseline="0" dirty="0" err="1" smtClean="0"/>
              <a:t>inkrementel</a:t>
            </a:r>
            <a:r>
              <a:rPr lang="da-DK" baseline="0" dirty="0" smtClean="0"/>
              <a:t> – som ”do </a:t>
            </a:r>
            <a:r>
              <a:rPr lang="da-DK" baseline="0" dirty="0" err="1" smtClean="0"/>
              <a:t>what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we</a:t>
            </a:r>
            <a:r>
              <a:rPr lang="da-DK" baseline="0" dirty="0" smtClean="0"/>
              <a:t> do but </a:t>
            </a:r>
            <a:r>
              <a:rPr lang="da-DK" baseline="0" dirty="0" err="1" smtClean="0"/>
              <a:t>better</a:t>
            </a:r>
            <a:r>
              <a:rPr lang="da-DK" baseline="0" dirty="0" smtClean="0"/>
              <a:t>” – altså gør det vi gør - bare bedre –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35A49-B49F-412E-BABE-BE035482DC8A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553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19-10-2016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19-10-2016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lede 1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5708604" y="6394722"/>
            <a:ext cx="12323942" cy="2408913"/>
          </a:xfrm>
          <a:prstGeom prst="rect">
            <a:avLst/>
          </a:prstGeom>
        </p:spPr>
      </p:pic>
      <p:sp>
        <p:nvSpPr>
          <p:cNvPr id="19" name="Rektangel 18"/>
          <p:cNvSpPr/>
          <p:nvPr/>
        </p:nvSpPr>
        <p:spPr>
          <a:xfrm>
            <a:off x="353400" y="5664011"/>
            <a:ext cx="16255999" cy="313962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www.ForklarMigLige.dk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2304613" y="872125"/>
            <a:ext cx="1260426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8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De 4 P i innovation</a:t>
            </a:r>
            <a:endParaRPr lang="da-DK" sz="8800" b="1" dirty="0">
              <a:solidFill>
                <a:schemeClr val="tx1">
                  <a:lumMod val="85000"/>
                  <a:lumOff val="15000"/>
                </a:schemeClr>
              </a:solidFill>
              <a:latin typeface="Arial Black" pitchFamily="34" charset="0"/>
            </a:endParaRPr>
          </a:p>
        </p:txBody>
      </p:sp>
      <p:grpSp>
        <p:nvGrpSpPr>
          <p:cNvPr id="11" name="Gruppe 10"/>
          <p:cNvGrpSpPr/>
          <p:nvPr/>
        </p:nvGrpSpPr>
        <p:grpSpPr>
          <a:xfrm>
            <a:off x="2304614" y="5155464"/>
            <a:ext cx="9822301" cy="2854779"/>
            <a:chOff x="756039" y="4906074"/>
            <a:chExt cx="9822301" cy="2854779"/>
          </a:xfrm>
        </p:grpSpPr>
        <p:sp>
          <p:nvSpPr>
            <p:cNvPr id="12" name="Tekstboks 9"/>
            <p:cNvSpPr txBox="1">
              <a:spLocks noChangeArrowheads="1"/>
            </p:cNvSpPr>
            <p:nvPr/>
          </p:nvSpPr>
          <p:spPr bwMode="auto">
            <a:xfrm>
              <a:off x="756039" y="4906074"/>
              <a:ext cx="9805676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7200" dirty="0" smtClean="0">
                  <a:solidFill>
                    <a:srgbClr val="9BBB59"/>
                  </a:solidFill>
                  <a:latin typeface="Aharoni" pitchFamily="2" charset="-79"/>
                  <a:cs typeface="Aharoni" pitchFamily="2" charset="-79"/>
                </a:rPr>
                <a:t>Joe</a:t>
              </a:r>
              <a:endParaRPr lang="da-DK" sz="7200" dirty="0">
                <a:solidFill>
                  <a:srgbClr val="9BBB59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13" name="Tekstboks 10"/>
            <p:cNvSpPr txBox="1">
              <a:spLocks noChangeArrowheads="1"/>
            </p:cNvSpPr>
            <p:nvPr/>
          </p:nvSpPr>
          <p:spPr bwMode="auto">
            <a:xfrm>
              <a:off x="772664" y="5720024"/>
              <a:ext cx="9805676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7200" dirty="0" err="1" smtClean="0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Tidd</a:t>
              </a:r>
              <a:endParaRPr lang="da-DK" sz="7200" dirty="0">
                <a:latin typeface="Calibri" pitchFamily="34" charset="0"/>
              </a:endParaRPr>
            </a:p>
          </p:txBody>
        </p:sp>
        <p:sp>
          <p:nvSpPr>
            <p:cNvPr id="14" name="Tekstboks 11"/>
            <p:cNvSpPr txBox="1">
              <a:spLocks noChangeArrowheads="1"/>
            </p:cNvSpPr>
            <p:nvPr/>
          </p:nvSpPr>
          <p:spPr bwMode="auto">
            <a:xfrm>
              <a:off x="772664" y="6683635"/>
              <a:ext cx="9574275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Professor of </a:t>
              </a:r>
              <a:r>
                <a:rPr lang="nb-NO" sz="3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technology and innovation management</a:t>
              </a:r>
            </a:p>
            <a:p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Exeter University, UK </a:t>
              </a:r>
              <a:r>
                <a:rPr lang="nb-NO" sz="3200" dirty="0" smtClean="0"/>
                <a:t> </a:t>
              </a:r>
              <a:endParaRPr lang="da-DK" sz="3200" b="1" dirty="0">
                <a:latin typeface="Calibri" pitchFamily="34" charset="0"/>
              </a:endParaRPr>
            </a:p>
          </p:txBody>
        </p:sp>
      </p:grpSp>
      <p:grpSp>
        <p:nvGrpSpPr>
          <p:cNvPr id="15" name="Gruppe 14"/>
          <p:cNvGrpSpPr/>
          <p:nvPr/>
        </p:nvGrpSpPr>
        <p:grpSpPr>
          <a:xfrm>
            <a:off x="2266513" y="2300685"/>
            <a:ext cx="9827151" cy="2854779"/>
            <a:chOff x="734564" y="5096574"/>
            <a:chExt cx="9827151" cy="2854779"/>
          </a:xfrm>
        </p:grpSpPr>
        <p:sp>
          <p:nvSpPr>
            <p:cNvPr id="16" name="Tekstboks 15"/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5676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7200" dirty="0" smtClean="0">
                  <a:solidFill>
                    <a:srgbClr val="9BBB59"/>
                  </a:solidFill>
                  <a:latin typeface="Aharoni" pitchFamily="2" charset="-79"/>
                  <a:cs typeface="Aharoni" pitchFamily="2" charset="-79"/>
                </a:rPr>
                <a:t>John</a:t>
              </a:r>
              <a:endParaRPr lang="da-DK" sz="7200" dirty="0">
                <a:solidFill>
                  <a:srgbClr val="9BBB59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17" name="Tekstboks 16"/>
            <p:cNvSpPr txBox="1">
              <a:spLocks noChangeArrowheads="1"/>
            </p:cNvSpPr>
            <p:nvPr/>
          </p:nvSpPr>
          <p:spPr bwMode="auto">
            <a:xfrm>
              <a:off x="734564" y="5910524"/>
              <a:ext cx="9805676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7200" dirty="0" err="1" smtClean="0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Bessant</a:t>
              </a:r>
              <a:endParaRPr lang="da-DK" sz="7200" dirty="0">
                <a:latin typeface="Calibri" pitchFamily="34" charset="0"/>
              </a:endParaRPr>
            </a:p>
          </p:txBody>
        </p:sp>
        <p:sp>
          <p:nvSpPr>
            <p:cNvPr id="18" name="Tekstboks 17"/>
            <p:cNvSpPr txBox="1">
              <a:spLocks noChangeArrowheads="1"/>
            </p:cNvSpPr>
            <p:nvPr/>
          </p:nvSpPr>
          <p:spPr bwMode="auto">
            <a:xfrm>
              <a:off x="772665" y="6874135"/>
              <a:ext cx="8270894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nb-NO" sz="3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Professor of  Innovation and Entrepreneurship</a:t>
              </a:r>
            </a:p>
            <a:p>
              <a:r>
                <a:rPr lang="nb-NO" sz="3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Exeter University, UK</a:t>
              </a:r>
              <a:endParaRPr lang="da-DK" sz="3200" b="1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7542826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e 6"/>
          <p:cNvGrpSpPr/>
          <p:nvPr/>
        </p:nvGrpSpPr>
        <p:grpSpPr>
          <a:xfrm>
            <a:off x="141669" y="190953"/>
            <a:ext cx="10313282" cy="8802796"/>
            <a:chOff x="141669" y="190953"/>
            <a:chExt cx="10518718" cy="8802796"/>
          </a:xfrm>
        </p:grpSpPr>
        <p:sp>
          <p:nvSpPr>
            <p:cNvPr id="14" name="Ellipse 13"/>
            <p:cNvSpPr/>
            <p:nvPr/>
          </p:nvSpPr>
          <p:spPr>
            <a:xfrm>
              <a:off x="1640500" y="950684"/>
              <a:ext cx="7500055" cy="7500055"/>
            </a:xfrm>
            <a:prstGeom prst="ellipse">
              <a:avLst/>
            </a:prstGeom>
            <a:solidFill>
              <a:srgbClr val="7793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" name="Ellipse 1"/>
            <p:cNvSpPr/>
            <p:nvPr/>
          </p:nvSpPr>
          <p:spPr>
            <a:xfrm>
              <a:off x="1700424" y="1013348"/>
              <a:ext cx="7385539" cy="7385539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" name="Rektangel 2"/>
            <p:cNvSpPr/>
            <p:nvPr/>
          </p:nvSpPr>
          <p:spPr>
            <a:xfrm>
              <a:off x="4138683" y="190953"/>
              <a:ext cx="2509020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b="1" dirty="0" smtClean="0">
                  <a:solidFill>
                    <a:srgbClr val="D53627"/>
                  </a:solidFill>
                  <a:latin typeface="Myriad Web Pro" pitchFamily="34" charset="0"/>
                  <a:cs typeface="Aharoni" pitchFamily="2" charset="-79"/>
                </a:rPr>
                <a:t>PARADIGME</a:t>
              </a:r>
            </a:p>
            <a:p>
              <a:r>
                <a:rPr lang="da-DK" b="1" dirty="0" smtClean="0">
                  <a:solidFill>
                    <a:srgbClr val="D53627"/>
                  </a:solidFill>
                  <a:latin typeface="Myriad Web Pro" pitchFamily="34" charset="0"/>
                  <a:cs typeface="Aharoni" pitchFamily="2" charset="-79"/>
                </a:rPr>
                <a:t>(Mentale Model)</a:t>
              </a:r>
              <a:endParaRPr lang="da-DK" b="1" dirty="0">
                <a:solidFill>
                  <a:srgbClr val="D53627"/>
                </a:solidFill>
                <a:latin typeface="Myriad Web Pro" pitchFamily="34" charset="0"/>
                <a:cs typeface="Aharoni" pitchFamily="2" charset="-79"/>
              </a:endParaRPr>
            </a:p>
          </p:txBody>
        </p:sp>
        <p:sp>
          <p:nvSpPr>
            <p:cNvPr id="4" name="Ellipse 3"/>
            <p:cNvSpPr/>
            <p:nvPr/>
          </p:nvSpPr>
          <p:spPr>
            <a:xfrm>
              <a:off x="4403028" y="3779138"/>
              <a:ext cx="1975751" cy="1856096"/>
            </a:xfrm>
            <a:prstGeom prst="ellipse">
              <a:avLst/>
            </a:prstGeom>
            <a:solidFill>
              <a:srgbClr val="7793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rIns="72000" rtlCol="0" anchor="ctr"/>
            <a:lstStyle/>
            <a:p>
              <a:pPr algn="ctr"/>
              <a:r>
                <a:rPr lang="da-DK" sz="2200" b="1" dirty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INNOVATION</a:t>
              </a:r>
            </a:p>
          </p:txBody>
        </p:sp>
        <p:cxnSp>
          <p:nvCxnSpPr>
            <p:cNvPr id="6" name="Lige pilforbindelse 5"/>
            <p:cNvCxnSpPr/>
            <p:nvPr/>
          </p:nvCxnSpPr>
          <p:spPr>
            <a:xfrm flipH="1">
              <a:off x="5380860" y="1131471"/>
              <a:ext cx="1" cy="2579427"/>
            </a:xfrm>
            <a:prstGeom prst="straightConnector1">
              <a:avLst/>
            </a:prstGeom>
            <a:ln w="92075" cap="rnd" cmpd="sng">
              <a:gradFill flip="none" rotWithShape="1">
                <a:gsLst>
                  <a:gs pos="0">
                    <a:srgbClr val="92D05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circle">
                  <a:fillToRect t="100000" r="100000"/>
                </a:path>
                <a:tileRect l="-100000" b="-100000"/>
              </a:gradFill>
              <a:bevel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Lige pilforbindelse 44"/>
            <p:cNvCxnSpPr/>
            <p:nvPr/>
          </p:nvCxnSpPr>
          <p:spPr>
            <a:xfrm rot="10800000" flipH="1">
              <a:off x="5383132" y="5719471"/>
              <a:ext cx="1" cy="2579427"/>
            </a:xfrm>
            <a:prstGeom prst="straightConnector1">
              <a:avLst/>
            </a:prstGeom>
            <a:ln w="92075" cap="rnd" cmpd="sng">
              <a:gradFill flip="none" rotWithShape="1">
                <a:gsLst>
                  <a:gs pos="0">
                    <a:srgbClr val="92D05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circle">
                  <a:fillToRect t="100000" r="100000"/>
                </a:path>
                <a:tileRect l="-100000" b="-100000"/>
              </a:gradFill>
              <a:bevel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Lige pilforbindelse 46"/>
            <p:cNvCxnSpPr/>
            <p:nvPr/>
          </p:nvCxnSpPr>
          <p:spPr>
            <a:xfrm flipV="1">
              <a:off x="6474315" y="4687068"/>
              <a:ext cx="2529760" cy="20118"/>
            </a:xfrm>
            <a:prstGeom prst="straightConnector1">
              <a:avLst/>
            </a:prstGeom>
            <a:ln w="92075" cap="rnd" cmpd="sng">
              <a:gradFill flip="none" rotWithShape="1">
                <a:gsLst>
                  <a:gs pos="0">
                    <a:srgbClr val="92D05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circle">
                  <a:fillToRect t="100000" r="100000"/>
                </a:path>
                <a:tileRect l="-100000" b="-100000"/>
              </a:gradFill>
              <a:bevel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Lige pilforbindelse 47"/>
            <p:cNvCxnSpPr/>
            <p:nvPr/>
          </p:nvCxnSpPr>
          <p:spPr>
            <a:xfrm rot="10800000" flipV="1">
              <a:off x="1743575" y="4689340"/>
              <a:ext cx="2529760" cy="20118"/>
            </a:xfrm>
            <a:prstGeom prst="straightConnector1">
              <a:avLst/>
            </a:prstGeom>
            <a:ln w="92075" cap="rnd" cmpd="sng">
              <a:gradFill flip="none" rotWithShape="1">
                <a:gsLst>
                  <a:gs pos="0">
                    <a:srgbClr val="92D05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circle">
                  <a:fillToRect t="100000" r="100000"/>
                </a:path>
                <a:tileRect l="-100000" b="-100000"/>
              </a:gradFill>
              <a:bevel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ktangel 48"/>
            <p:cNvSpPr/>
            <p:nvPr/>
          </p:nvSpPr>
          <p:spPr>
            <a:xfrm>
              <a:off x="141669" y="4350710"/>
              <a:ext cx="148636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b="1" dirty="0" smtClean="0">
                  <a:solidFill>
                    <a:srgbClr val="D53627"/>
                  </a:solidFill>
                  <a:latin typeface="Myriad Web Pro" pitchFamily="34" charset="0"/>
                  <a:cs typeface="Aharoni" pitchFamily="2" charset="-79"/>
                </a:rPr>
                <a:t>PROCES</a:t>
              </a:r>
            </a:p>
          </p:txBody>
        </p:sp>
        <p:sp>
          <p:nvSpPr>
            <p:cNvPr id="50" name="Rektangel 49"/>
            <p:cNvSpPr/>
            <p:nvPr/>
          </p:nvSpPr>
          <p:spPr>
            <a:xfrm>
              <a:off x="9074632" y="4366630"/>
              <a:ext cx="1585755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b="1" dirty="0" smtClean="0">
                  <a:solidFill>
                    <a:srgbClr val="D53627"/>
                  </a:solidFill>
                  <a:latin typeface="Myriad Web Pro" pitchFamily="34" charset="0"/>
                  <a:cs typeface="Aharoni" pitchFamily="2" charset="-79"/>
                </a:rPr>
                <a:t>PRODUCT</a:t>
              </a:r>
            </a:p>
            <a:p>
              <a:pPr algn="ctr"/>
              <a:r>
                <a:rPr lang="da-DK" b="1" dirty="0" smtClean="0">
                  <a:solidFill>
                    <a:srgbClr val="D53627"/>
                  </a:solidFill>
                  <a:latin typeface="Myriad Web Pro" pitchFamily="34" charset="0"/>
                  <a:cs typeface="Aharoni" pitchFamily="2" charset="-79"/>
                </a:rPr>
                <a:t>(SERVICE)</a:t>
              </a:r>
            </a:p>
          </p:txBody>
        </p:sp>
        <p:sp>
          <p:nvSpPr>
            <p:cNvPr id="51" name="Rektangel 50"/>
            <p:cNvSpPr/>
            <p:nvPr/>
          </p:nvSpPr>
          <p:spPr>
            <a:xfrm>
              <a:off x="4596831" y="8532084"/>
              <a:ext cx="156805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b="1" dirty="0" smtClean="0">
                  <a:solidFill>
                    <a:srgbClr val="D53627"/>
                  </a:solidFill>
                  <a:latin typeface="Myriad Web Pro" pitchFamily="34" charset="0"/>
                  <a:cs typeface="Aharoni" pitchFamily="2" charset="-79"/>
                </a:rPr>
                <a:t>POSITION</a:t>
              </a:r>
            </a:p>
          </p:txBody>
        </p:sp>
        <p:sp>
          <p:nvSpPr>
            <p:cNvPr id="52" name="Rektangel 51"/>
            <p:cNvSpPr/>
            <p:nvPr/>
          </p:nvSpPr>
          <p:spPr>
            <a:xfrm>
              <a:off x="6367955" y="4815485"/>
              <a:ext cx="274248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sz="2000" b="1" dirty="0" err="1" smtClean="0">
                  <a:solidFill>
                    <a:srgbClr val="77933C"/>
                  </a:solidFill>
                  <a:latin typeface="Myriad Web Pro" pitchFamily="34" charset="0"/>
                  <a:cs typeface="Aharoni" pitchFamily="2" charset="-79"/>
                </a:rPr>
                <a:t>Inkrementel</a:t>
              </a:r>
              <a:r>
                <a:rPr lang="da-DK" sz="2000" b="1" dirty="0" smtClean="0">
                  <a:solidFill>
                    <a:srgbClr val="77933C"/>
                  </a:solidFill>
                  <a:latin typeface="Myriad Web Pro" pitchFamily="34" charset="0"/>
                  <a:cs typeface="Aharoni" pitchFamily="2" charset="-79"/>
                </a:rPr>
                <a:t>… </a:t>
              </a:r>
              <a:r>
                <a:rPr lang="da-DK" sz="2000" b="1" dirty="0" smtClean="0">
                  <a:solidFill>
                    <a:srgbClr val="D53627"/>
                  </a:solidFill>
                  <a:latin typeface="Myriad Web Pro" pitchFamily="34" charset="0"/>
                  <a:cs typeface="Aharoni" pitchFamily="2" charset="-79"/>
                </a:rPr>
                <a:t>radikal</a:t>
              </a:r>
            </a:p>
          </p:txBody>
        </p:sp>
        <p:sp>
          <p:nvSpPr>
            <p:cNvPr id="53" name="Rektangel 52"/>
            <p:cNvSpPr/>
            <p:nvPr/>
          </p:nvSpPr>
          <p:spPr>
            <a:xfrm>
              <a:off x="1674119" y="4804109"/>
              <a:ext cx="277216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sz="2000" b="1" dirty="0" smtClean="0">
                  <a:solidFill>
                    <a:srgbClr val="D53627"/>
                  </a:solidFill>
                  <a:latin typeface="Myriad Web Pro" pitchFamily="34" charset="0"/>
                  <a:cs typeface="Aharoni" pitchFamily="2" charset="-79"/>
                </a:rPr>
                <a:t>Radikal</a:t>
              </a:r>
              <a:r>
                <a:rPr lang="da-DK" sz="1800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 </a:t>
              </a:r>
              <a:r>
                <a:rPr lang="da-DK" sz="1800" b="1" dirty="0" smtClean="0">
                  <a:solidFill>
                    <a:srgbClr val="77933C"/>
                  </a:solidFill>
                  <a:latin typeface="Myriad Web Pro" pitchFamily="34" charset="0"/>
                  <a:cs typeface="Aharoni" pitchFamily="2" charset="-79"/>
                </a:rPr>
                <a:t>…</a:t>
              </a:r>
              <a:r>
                <a:rPr lang="da-DK" sz="2000" b="1" dirty="0" err="1" smtClean="0">
                  <a:solidFill>
                    <a:srgbClr val="77933C"/>
                  </a:solidFill>
                  <a:latin typeface="Myriad Web Pro" pitchFamily="34" charset="0"/>
                  <a:cs typeface="Aharoni" pitchFamily="2" charset="-79"/>
                </a:rPr>
                <a:t>inkrementel</a:t>
              </a:r>
              <a:endParaRPr lang="da-DK" sz="1800" b="1" dirty="0" smtClean="0">
                <a:solidFill>
                  <a:schemeClr val="bg1"/>
                </a:solidFill>
                <a:latin typeface="Myriad Web Pro" pitchFamily="34" charset="0"/>
                <a:cs typeface="Aharoni" pitchFamily="2" charset="-79"/>
              </a:endParaRPr>
            </a:p>
          </p:txBody>
        </p:sp>
        <p:sp>
          <p:nvSpPr>
            <p:cNvPr id="54" name="Rektangel 53"/>
            <p:cNvSpPr/>
            <p:nvPr/>
          </p:nvSpPr>
          <p:spPr>
            <a:xfrm rot="16200000">
              <a:off x="4325680" y="6787924"/>
              <a:ext cx="2659702" cy="4080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sz="1800" b="1" dirty="0" smtClean="0">
                  <a:solidFill>
                    <a:srgbClr val="D53627"/>
                  </a:solidFill>
                  <a:latin typeface="Myriad Web Pro" pitchFamily="34" charset="0"/>
                  <a:cs typeface="Aharoni" pitchFamily="2" charset="-79"/>
                </a:rPr>
                <a:t>Radikal</a:t>
              </a:r>
              <a:r>
                <a:rPr lang="da-DK" sz="2000" b="1" dirty="0" smtClean="0">
                  <a:solidFill>
                    <a:srgbClr val="77933C"/>
                  </a:solidFill>
                  <a:latin typeface="Myriad Web Pro" pitchFamily="34" charset="0"/>
                  <a:cs typeface="Aharoni" pitchFamily="2" charset="-79"/>
                </a:rPr>
                <a:t>…</a:t>
              </a:r>
              <a:r>
                <a:rPr lang="da-DK" sz="2000" b="1" dirty="0" err="1" smtClean="0">
                  <a:solidFill>
                    <a:srgbClr val="77933C"/>
                  </a:solidFill>
                  <a:latin typeface="Myriad Web Pro" pitchFamily="34" charset="0"/>
                  <a:cs typeface="Aharoni" pitchFamily="2" charset="-79"/>
                </a:rPr>
                <a:t>inkrementel</a:t>
              </a:r>
              <a:endParaRPr lang="da-DK" sz="1800" b="1" dirty="0" smtClean="0">
                <a:solidFill>
                  <a:schemeClr val="bg1"/>
                </a:solidFill>
                <a:latin typeface="Myriad Web Pro" pitchFamily="34" charset="0"/>
                <a:cs typeface="Aharoni" pitchFamily="2" charset="-79"/>
              </a:endParaRPr>
            </a:p>
          </p:txBody>
        </p:sp>
        <p:sp>
          <p:nvSpPr>
            <p:cNvPr id="55" name="Rektangel 54"/>
            <p:cNvSpPr/>
            <p:nvPr/>
          </p:nvSpPr>
          <p:spPr>
            <a:xfrm rot="16200000">
              <a:off x="4313813" y="2167509"/>
              <a:ext cx="268798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sz="2000" b="1" dirty="0" err="1" smtClean="0">
                  <a:solidFill>
                    <a:srgbClr val="77933C"/>
                  </a:solidFill>
                  <a:latin typeface="Myriad Web Pro" pitchFamily="34" charset="0"/>
                  <a:cs typeface="Aharoni" pitchFamily="2" charset="-79"/>
                </a:rPr>
                <a:t>inkrementel</a:t>
              </a:r>
              <a:r>
                <a:rPr lang="da-DK" sz="2000" b="1" dirty="0" smtClean="0">
                  <a:solidFill>
                    <a:srgbClr val="77933C"/>
                  </a:solidFill>
                  <a:latin typeface="Myriad Web Pro" pitchFamily="34" charset="0"/>
                  <a:cs typeface="Aharoni" pitchFamily="2" charset="-79"/>
                </a:rPr>
                <a:t>…</a:t>
              </a:r>
              <a:r>
                <a:rPr lang="da-DK" sz="2000" b="1" dirty="0" smtClean="0">
                  <a:solidFill>
                    <a:srgbClr val="D53627"/>
                  </a:solidFill>
                  <a:latin typeface="Myriad Web Pro" pitchFamily="34" charset="0"/>
                  <a:cs typeface="Aharoni" pitchFamily="2" charset="-79"/>
                </a:rPr>
                <a:t>radikal</a:t>
              </a:r>
              <a:endParaRPr lang="da-DK" sz="1800" b="1" dirty="0" smtClean="0">
                <a:solidFill>
                  <a:srgbClr val="D53627"/>
                </a:solidFill>
                <a:latin typeface="Myriad Web Pro" pitchFamily="34" charset="0"/>
                <a:cs typeface="Aharoni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379643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5543" y="2350892"/>
            <a:ext cx="16255999" cy="4432285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 smtClean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på: 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ForklarMigLige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6" y="3417742"/>
            <a:ext cx="10058400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787010"/>
      </p:ext>
    </p:extLst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ab45873f174135e95f59b7d5784964881ca3c5d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9156</TotalTime>
  <Words>106</Words>
  <Application>Microsoft Office PowerPoint</Application>
  <PresentationFormat>Brugerdefineret</PresentationFormat>
  <Paragraphs>32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Black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257</cp:revision>
  <dcterms:created xsi:type="dcterms:W3CDTF">2012-01-17T11:58:12Z</dcterms:created>
  <dcterms:modified xsi:type="dcterms:W3CDTF">2016-10-19T08:39:35Z</dcterms:modified>
</cp:coreProperties>
</file>