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8" r:id="rId2"/>
    <p:sldId id="346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E28100"/>
    <a:srgbClr val="FFFFFF"/>
    <a:srgbClr val="F79646"/>
    <a:srgbClr val="7F7F7F"/>
    <a:srgbClr val="000000"/>
    <a:srgbClr val="1E3E4E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87780" autoAdjust="0"/>
  </p:normalViewPr>
  <p:slideViewPr>
    <p:cSldViewPr snapToGrid="0">
      <p:cViewPr varScale="1">
        <p:scale>
          <a:sx n="44" d="100"/>
          <a:sy n="44" d="100"/>
        </p:scale>
        <p:origin x="1074" y="60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8484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4210D3-0892-4C4F-96F9-EF3EF0CD0E78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282EC2-CF28-452A-A213-686CC61613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57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C9189B-704E-47A9-97E7-5229EE4F5845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403C8-A6AA-4296-8E3F-CD7DF8AC680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2685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da-DK" b="1" i="1" dirty="0" smtClean="0"/>
          </a:p>
        </p:txBody>
      </p:sp>
    </p:spTree>
    <p:extLst>
      <p:ext uri="{BB962C8B-B14F-4D97-AF65-F5344CB8AC3E}">
        <p14:creationId xmlns:p14="http://schemas.microsoft.com/office/powerpoint/2010/main" val="247443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05058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DC988-C178-4FF9-9C35-455A0D45B6F7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E4222-0838-4186-BB35-B172EA39232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7250"/>
            <a:ext cx="3792538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ACB2D0-36B7-4909-894D-C2671614D6F5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663" y="8477250"/>
            <a:ext cx="5146675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663" y="8477250"/>
            <a:ext cx="379253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0BF11-28DD-46F2-9AD3-069353844EE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2320925" y="4325938"/>
            <a:ext cx="9821863" cy="2776537"/>
            <a:chOff x="756039" y="5096574"/>
            <a:chExt cx="9822301" cy="2776164"/>
          </a:xfrm>
        </p:grpSpPr>
        <p:sp>
          <p:nvSpPr>
            <p:cNvPr id="5127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J. Richard</a:t>
              </a:r>
              <a:endParaRPr lang="da-DK" sz="800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8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Hackman</a:t>
              </a:r>
              <a:endParaRPr lang="da-DK" sz="8000">
                <a:latin typeface="Calibri" pitchFamily="34" charset="0"/>
              </a:endParaRPr>
            </a:p>
          </p:txBody>
        </p:sp>
        <p:sp>
          <p:nvSpPr>
            <p:cNvPr id="5129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57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>
                  <a:solidFill>
                    <a:srgbClr val="595959"/>
                  </a:solidFill>
                  <a:latin typeface="Calibri" pitchFamily="34" charset="0"/>
                </a:rPr>
                <a:t>Amerikansk psykolog og professor</a:t>
              </a:r>
              <a:endParaRPr lang="da-DK" sz="3200" b="1">
                <a:latin typeface="Calibri" pitchFamily="34" charset="0"/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2338388" y="1903413"/>
            <a:ext cx="1146016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>
                <a:solidFill>
                  <a:srgbClr val="262626"/>
                </a:solidFill>
                <a:latin typeface="Arial Black" pitchFamily="34" charset="0"/>
              </a:rPr>
              <a:t>Job-udformning og motivation</a:t>
            </a:r>
          </a:p>
        </p:txBody>
      </p:sp>
      <p:grpSp>
        <p:nvGrpSpPr>
          <p:cNvPr id="5123" name="Gruppe 1"/>
          <p:cNvGrpSpPr>
            <a:grpSpLocks/>
          </p:cNvGrpSpPr>
          <p:nvPr/>
        </p:nvGrpSpPr>
        <p:grpSpPr bwMode="auto">
          <a:xfrm>
            <a:off x="8582025" y="4311650"/>
            <a:ext cx="9821863" cy="2776538"/>
            <a:chOff x="756039" y="5096574"/>
            <a:chExt cx="9822301" cy="2776164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Greg R.</a:t>
              </a:r>
              <a:endParaRPr lang="da-DK" sz="800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Oldham</a:t>
              </a:r>
              <a:endParaRPr lang="da-DK" sz="800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579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>
                  <a:solidFill>
                    <a:srgbClr val="595959"/>
                  </a:solidFill>
                  <a:latin typeface="Calibri" pitchFamily="34" charset="0"/>
                </a:rPr>
                <a:t>Amerikansk professor</a:t>
              </a:r>
            </a:p>
          </p:txBody>
        </p:sp>
      </p:grpSp>
    </p:spTree>
  </p:cSld>
  <p:clrMapOvr>
    <a:masterClrMapping/>
  </p:clrMapOvr>
  <p:transition advClick="0" advTm="2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frundet rektangel 32"/>
          <p:cNvSpPr/>
          <p:nvPr/>
        </p:nvSpPr>
        <p:spPr>
          <a:xfrm>
            <a:off x="8198308" y="1938338"/>
            <a:ext cx="3481843" cy="5486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32" name="Afrundet rektangel 31"/>
          <p:cNvSpPr/>
          <p:nvPr/>
        </p:nvSpPr>
        <p:spPr>
          <a:xfrm>
            <a:off x="4313240" y="1961925"/>
            <a:ext cx="3481843" cy="5486400"/>
          </a:xfrm>
          <a:prstGeom prst="roundRect">
            <a:avLst/>
          </a:prstGeom>
          <a:solidFill>
            <a:srgbClr val="E28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Afrundet rektangel 1"/>
          <p:cNvSpPr/>
          <p:nvPr/>
        </p:nvSpPr>
        <p:spPr>
          <a:xfrm>
            <a:off x="478971" y="1931988"/>
            <a:ext cx="3481843" cy="5486400"/>
          </a:xfrm>
          <a:prstGeom prst="roundRect">
            <a:avLst/>
          </a:prstGeom>
          <a:solidFill>
            <a:srgbClr val="3C7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727075" y="3138488"/>
            <a:ext cx="313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da-DK"/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727075" y="2286000"/>
            <a:ext cx="2784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Krav til forskellige færdigheder</a:t>
            </a:r>
          </a:p>
        </p:txBody>
      </p:sp>
      <p:sp>
        <p:nvSpPr>
          <p:cNvPr id="58374" name="Text Box 7"/>
          <p:cNvSpPr txBox="1">
            <a:spLocks noChangeArrowheads="1"/>
          </p:cNvSpPr>
          <p:nvPr/>
        </p:nvSpPr>
        <p:spPr bwMode="auto">
          <a:xfrm>
            <a:off x="754063" y="4826225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Autonomi</a:t>
            </a:r>
          </a:p>
        </p:txBody>
      </p:sp>
      <p:sp>
        <p:nvSpPr>
          <p:cNvPr id="58375" name="Text Box 8"/>
          <p:cNvSpPr txBox="1">
            <a:spLocks noChangeArrowheads="1"/>
          </p:cNvSpPr>
          <p:nvPr/>
        </p:nvSpPr>
        <p:spPr bwMode="auto">
          <a:xfrm>
            <a:off x="722313" y="3107420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Opgavens identitet</a:t>
            </a:r>
          </a:p>
        </p:txBody>
      </p:sp>
      <p:sp>
        <p:nvSpPr>
          <p:cNvPr id="58376" name="Text Box 9"/>
          <p:cNvSpPr txBox="1">
            <a:spLocks noChangeArrowheads="1"/>
          </p:cNvSpPr>
          <p:nvPr/>
        </p:nvSpPr>
        <p:spPr bwMode="auto">
          <a:xfrm>
            <a:off x="730250" y="3605444"/>
            <a:ext cx="2992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Opgavens betydning</a:t>
            </a:r>
          </a:p>
        </p:txBody>
      </p:sp>
      <p:sp>
        <p:nvSpPr>
          <p:cNvPr id="58377" name="Text Box 10"/>
          <p:cNvSpPr txBox="1">
            <a:spLocks noChangeArrowheads="1"/>
          </p:cNvSpPr>
          <p:nvPr/>
        </p:nvSpPr>
        <p:spPr bwMode="auto">
          <a:xfrm>
            <a:off x="757238" y="5879642"/>
            <a:ext cx="278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Feedback i jobbet</a:t>
            </a:r>
          </a:p>
        </p:txBody>
      </p:sp>
      <p:sp>
        <p:nvSpPr>
          <p:cNvPr id="58379" name="Text Box 12"/>
          <p:cNvSpPr txBox="1">
            <a:spLocks noChangeArrowheads="1"/>
          </p:cNvSpPr>
          <p:nvPr/>
        </p:nvSpPr>
        <p:spPr bwMode="auto">
          <a:xfrm>
            <a:off x="4518025" y="2563813"/>
            <a:ext cx="2784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Oplevelse af meningsfyldt arbejde</a:t>
            </a:r>
          </a:p>
        </p:txBody>
      </p:sp>
      <p:sp>
        <p:nvSpPr>
          <p:cNvPr id="58380" name="Text Box 13"/>
          <p:cNvSpPr txBox="1">
            <a:spLocks noChangeArrowheads="1"/>
          </p:cNvSpPr>
          <p:nvPr/>
        </p:nvSpPr>
        <p:spPr bwMode="auto">
          <a:xfrm>
            <a:off x="4443413" y="4777689"/>
            <a:ext cx="2784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Ansvarsfølelse mht. resultater</a:t>
            </a:r>
          </a:p>
        </p:txBody>
      </p:sp>
      <p:sp>
        <p:nvSpPr>
          <p:cNvPr id="58381" name="Text Box 14"/>
          <p:cNvSpPr txBox="1">
            <a:spLocks noChangeArrowheads="1"/>
          </p:cNvSpPr>
          <p:nvPr/>
        </p:nvSpPr>
        <p:spPr bwMode="auto">
          <a:xfrm>
            <a:off x="4402138" y="5890078"/>
            <a:ext cx="30130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Viden om resultater af arbejdet</a:t>
            </a:r>
          </a:p>
        </p:txBody>
      </p:sp>
      <p:sp>
        <p:nvSpPr>
          <p:cNvPr id="58386" name="Text Box 19"/>
          <p:cNvSpPr txBox="1">
            <a:spLocks noChangeArrowheads="1"/>
          </p:cNvSpPr>
          <p:nvPr/>
        </p:nvSpPr>
        <p:spPr bwMode="auto">
          <a:xfrm>
            <a:off x="8367249" y="2622550"/>
            <a:ext cx="3221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indre arbejdsmotivation</a:t>
            </a:r>
          </a:p>
        </p:txBody>
      </p:sp>
      <p:sp>
        <p:nvSpPr>
          <p:cNvPr id="58387" name="Text Box 20"/>
          <p:cNvSpPr txBox="1">
            <a:spLocks noChangeArrowheads="1"/>
          </p:cNvSpPr>
          <p:nvPr/>
        </p:nvSpPr>
        <p:spPr bwMode="auto">
          <a:xfrm>
            <a:off x="8345478" y="3719741"/>
            <a:ext cx="3221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kvalitet i </a:t>
            </a:r>
            <a:br>
              <a:rPr lang="da-DK" dirty="0">
                <a:solidFill>
                  <a:srgbClr val="FFFFFF"/>
                </a:solidFill>
              </a:rPr>
            </a:br>
            <a:r>
              <a:rPr lang="da-DK" dirty="0" smtClean="0">
                <a:solidFill>
                  <a:srgbClr val="FFFFFF"/>
                </a:solidFill>
              </a:rPr>
              <a:t>arbejdets </a:t>
            </a:r>
            <a:r>
              <a:rPr lang="da-DK" dirty="0">
                <a:solidFill>
                  <a:srgbClr val="FFFFFF"/>
                </a:solidFill>
              </a:rPr>
              <a:t>udførsel</a:t>
            </a:r>
          </a:p>
        </p:txBody>
      </p:sp>
      <p:sp>
        <p:nvSpPr>
          <p:cNvPr id="58388" name="Text Box 21"/>
          <p:cNvSpPr txBox="1">
            <a:spLocks noChangeArrowheads="1"/>
          </p:cNvSpPr>
          <p:nvPr/>
        </p:nvSpPr>
        <p:spPr bwMode="auto">
          <a:xfrm>
            <a:off x="8345478" y="4866593"/>
            <a:ext cx="37195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almen </a:t>
            </a:r>
            <a:r>
              <a:rPr lang="da-DK" dirty="0" smtClean="0">
                <a:solidFill>
                  <a:srgbClr val="FFFFFF"/>
                </a:solidFill>
              </a:rPr>
              <a:t>job </a:t>
            </a:r>
            <a:br>
              <a:rPr lang="da-DK" dirty="0" smtClean="0">
                <a:solidFill>
                  <a:srgbClr val="FFFFFF"/>
                </a:solidFill>
              </a:rPr>
            </a:br>
            <a:r>
              <a:rPr lang="da-DK" dirty="0" smtClean="0">
                <a:solidFill>
                  <a:srgbClr val="FFFFFF"/>
                </a:solidFill>
              </a:rPr>
              <a:t>tilfredshed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8389" name="Text Box 22"/>
          <p:cNvSpPr txBox="1">
            <a:spLocks noChangeArrowheads="1"/>
          </p:cNvSpPr>
          <p:nvPr/>
        </p:nvSpPr>
        <p:spPr bwMode="auto">
          <a:xfrm>
            <a:off x="8398099" y="5931796"/>
            <a:ext cx="32210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Høj </a:t>
            </a:r>
            <a:r>
              <a:rPr lang="da-DK" dirty="0" smtClean="0">
                <a:solidFill>
                  <a:srgbClr val="FFFFFF"/>
                </a:solidFill>
              </a:rPr>
              <a:t>arbejds-</a:t>
            </a:r>
            <a:br>
              <a:rPr lang="da-DK" dirty="0" smtClean="0">
                <a:solidFill>
                  <a:srgbClr val="FFFFFF"/>
                </a:solidFill>
              </a:rPr>
            </a:br>
            <a:r>
              <a:rPr lang="da-DK" dirty="0" smtClean="0">
                <a:solidFill>
                  <a:srgbClr val="FFFFFF"/>
                </a:solidFill>
              </a:rPr>
              <a:t>effektivitet</a:t>
            </a:r>
            <a:endParaRPr lang="da-DK" dirty="0">
              <a:solidFill>
                <a:srgbClr val="FFFFFF"/>
              </a:solidFill>
            </a:endParaRPr>
          </a:p>
        </p:txBody>
      </p:sp>
      <p:sp>
        <p:nvSpPr>
          <p:cNvPr id="58390" name="Text Box 23"/>
          <p:cNvSpPr txBox="1">
            <a:spLocks noChangeArrowheads="1"/>
          </p:cNvSpPr>
          <p:nvPr/>
        </p:nvSpPr>
        <p:spPr bwMode="auto">
          <a:xfrm>
            <a:off x="722313" y="7589838"/>
            <a:ext cx="10733087" cy="156966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914400">
              <a:spcBef>
                <a:spcPct val="50000"/>
              </a:spcBef>
            </a:pPr>
            <a:r>
              <a:rPr lang="da-DK" dirty="0">
                <a:solidFill>
                  <a:srgbClr val="FFFFFF"/>
                </a:solidFill>
              </a:rPr>
              <a:t>Betingende </a:t>
            </a:r>
            <a:r>
              <a:rPr lang="da-DK" dirty="0" smtClean="0">
                <a:solidFill>
                  <a:srgbClr val="FFFFFF"/>
                </a:solidFill>
              </a:rPr>
              <a:t>variabler:  1. Viden </a:t>
            </a:r>
            <a:r>
              <a:rPr lang="da-DK" dirty="0">
                <a:solidFill>
                  <a:srgbClr val="FFFFFF"/>
                </a:solidFill>
              </a:rPr>
              <a:t>og færdigheder</a:t>
            </a:r>
          </a:p>
          <a:p>
            <a:pPr defTabSz="914400">
              <a:spcBef>
                <a:spcPct val="50000"/>
              </a:spcBef>
            </a:pPr>
            <a:r>
              <a:rPr lang="da-DK" dirty="0" smtClean="0">
                <a:solidFill>
                  <a:srgbClr val="FFFFFF"/>
                </a:solidFill>
              </a:rPr>
              <a:t>			    2. Styrken </a:t>
            </a:r>
            <a:r>
              <a:rPr lang="da-DK" dirty="0">
                <a:solidFill>
                  <a:srgbClr val="FFFFFF"/>
                </a:solidFill>
              </a:rPr>
              <a:t>i vækstbehov</a:t>
            </a:r>
          </a:p>
          <a:p>
            <a:pPr defTabSz="914400">
              <a:spcBef>
                <a:spcPct val="50000"/>
              </a:spcBef>
            </a:pPr>
            <a:r>
              <a:rPr lang="da-DK" dirty="0" smtClean="0">
                <a:solidFill>
                  <a:srgbClr val="FFFFFF"/>
                </a:solidFill>
              </a:rPr>
              <a:t>			    3. Tilfredshed </a:t>
            </a:r>
            <a:r>
              <a:rPr lang="da-DK" dirty="0">
                <a:solidFill>
                  <a:srgbClr val="FFFFFF"/>
                </a:solidFill>
              </a:rPr>
              <a:t>med arbejdskonteksten</a:t>
            </a:r>
          </a:p>
        </p:txBody>
      </p:sp>
      <p:sp>
        <p:nvSpPr>
          <p:cNvPr id="3" name="Højrepil 2"/>
          <p:cNvSpPr/>
          <p:nvPr/>
        </p:nvSpPr>
        <p:spPr>
          <a:xfrm>
            <a:off x="3625850" y="3038048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5" name="Højrepil 34"/>
          <p:cNvSpPr/>
          <p:nvPr/>
        </p:nvSpPr>
        <p:spPr>
          <a:xfrm>
            <a:off x="3647624" y="4888619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6" name="Højrepil 35"/>
          <p:cNvSpPr/>
          <p:nvPr/>
        </p:nvSpPr>
        <p:spPr>
          <a:xfrm>
            <a:off x="3647627" y="5890096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7" name="Højrepil 36"/>
          <p:cNvSpPr/>
          <p:nvPr/>
        </p:nvSpPr>
        <p:spPr>
          <a:xfrm>
            <a:off x="7610018" y="4910393"/>
            <a:ext cx="73818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38" name="Højrepil 37"/>
          <p:cNvSpPr/>
          <p:nvPr/>
        </p:nvSpPr>
        <p:spPr>
          <a:xfrm>
            <a:off x="7610018" y="828356"/>
            <a:ext cx="706670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" name="Afrundet rektangel 3"/>
          <p:cNvSpPr/>
          <p:nvPr/>
        </p:nvSpPr>
        <p:spPr>
          <a:xfrm>
            <a:off x="558917" y="322602"/>
            <a:ext cx="3175794" cy="1432271"/>
          </a:xfrm>
          <a:prstGeom prst="roundRect">
            <a:avLst/>
          </a:prstGeom>
          <a:solidFill>
            <a:srgbClr val="3C7E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FFFFFF"/>
                </a:solidFill>
                <a:latin typeface="Arial" charset="0"/>
              </a:rPr>
              <a:t>Centrale</a:t>
            </a:r>
          </a:p>
          <a:p>
            <a:pPr algn="ctr"/>
            <a:r>
              <a:rPr lang="da-DK" dirty="0">
                <a:solidFill>
                  <a:srgbClr val="FFFFFF"/>
                </a:solidFill>
                <a:latin typeface="Arial" charset="0"/>
              </a:rPr>
              <a:t>jobegenskaber</a:t>
            </a:r>
          </a:p>
        </p:txBody>
      </p:sp>
      <p:sp>
        <p:nvSpPr>
          <p:cNvPr id="40" name="Afrundet rektangel 39"/>
          <p:cNvSpPr/>
          <p:nvPr/>
        </p:nvSpPr>
        <p:spPr>
          <a:xfrm>
            <a:off x="4390685" y="344376"/>
            <a:ext cx="3175794" cy="1432271"/>
          </a:xfrm>
          <a:prstGeom prst="roundRect">
            <a:avLst/>
          </a:prstGeom>
          <a:solidFill>
            <a:srgbClr val="E28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Vigtige psykologiske</a:t>
            </a:r>
          </a:p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tilstande</a:t>
            </a:r>
            <a:endParaRPr lang="da-DK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" name="Afrundet rektangel 40"/>
          <p:cNvSpPr/>
          <p:nvPr/>
        </p:nvSpPr>
        <p:spPr>
          <a:xfrm>
            <a:off x="8279606" y="322602"/>
            <a:ext cx="3175794" cy="1432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Personlige og</a:t>
            </a:r>
          </a:p>
          <a:p>
            <a:pPr algn="ctr"/>
            <a:r>
              <a:rPr lang="da-DK" dirty="0" smtClean="0">
                <a:solidFill>
                  <a:srgbClr val="FFFFFF"/>
                </a:solidFill>
                <a:latin typeface="Arial" charset="0"/>
              </a:rPr>
              <a:t>Arbejdsmæssige resultater</a:t>
            </a:r>
            <a:endParaRPr lang="da-DK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2" name="Højrepil 41"/>
          <p:cNvSpPr/>
          <p:nvPr/>
        </p:nvSpPr>
        <p:spPr>
          <a:xfrm>
            <a:off x="3691166" y="828356"/>
            <a:ext cx="706670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3" name="Højrepil 42"/>
          <p:cNvSpPr/>
          <p:nvPr/>
        </p:nvSpPr>
        <p:spPr>
          <a:xfrm rot="16200000">
            <a:off x="9679804" y="7141040"/>
            <a:ext cx="37539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4" name="Højrepil 43"/>
          <p:cNvSpPr/>
          <p:nvPr/>
        </p:nvSpPr>
        <p:spPr>
          <a:xfrm rot="16200000">
            <a:off x="5847058" y="7093415"/>
            <a:ext cx="37539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  <p:sp>
        <p:nvSpPr>
          <p:cNvPr id="45" name="Højrepil 44"/>
          <p:cNvSpPr/>
          <p:nvPr/>
        </p:nvSpPr>
        <p:spPr>
          <a:xfrm rot="16200000">
            <a:off x="2081637" y="7134690"/>
            <a:ext cx="375398" cy="56739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2466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8461ad9f2ff26b7a8a2223a5c5afff3e8de699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6599</TotalTime>
  <Words>77</Words>
  <Application>Microsoft Office PowerPoint</Application>
  <PresentationFormat>Brugerdefineret</PresentationFormat>
  <Paragraphs>33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179</cp:revision>
  <dcterms:created xsi:type="dcterms:W3CDTF">2012-01-17T11:58:12Z</dcterms:created>
  <dcterms:modified xsi:type="dcterms:W3CDTF">2016-10-19T09:37:01Z</dcterms:modified>
</cp:coreProperties>
</file>