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9" r:id="rId2"/>
    <p:sldId id="323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609600" indent="-152400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1220788" indent="-306388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831975" indent="-460375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2443163" indent="-614363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100"/>
    <a:srgbClr val="F79646"/>
    <a:srgbClr val="3C7E9E"/>
    <a:srgbClr val="FFFFFF"/>
    <a:srgbClr val="7F7F7F"/>
    <a:srgbClr val="000000"/>
    <a:srgbClr val="1E3E4E"/>
    <a:srgbClr val="244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94454" autoAdjust="0"/>
  </p:normalViewPr>
  <p:slideViewPr>
    <p:cSldViewPr snapToGrid="0">
      <p:cViewPr varScale="1">
        <p:scale>
          <a:sx n="46" d="100"/>
          <a:sy n="46" d="100"/>
        </p:scale>
        <p:origin x="966" y="48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0887D7-3327-4A3F-A43B-738059075595}" type="datetimeFigureOut">
              <a:rPr lang="da-DK"/>
              <a:pPr>
                <a:defRPr/>
              </a:pPr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94E0CA-FF3C-4418-973A-EFE316402AB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9130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8DEA49-1B4F-421E-A231-E9EA1E93467E}" type="datetimeFigureOut">
              <a:rPr lang="da-DK"/>
              <a:pPr>
                <a:defRPr/>
              </a:pPr>
              <a:t>21-04-2015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DE5F11-B679-44FC-A99C-356B66DFE5B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2510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b="1" i="1" dirty="0" smtClean="0"/>
          </a:p>
        </p:txBody>
      </p:sp>
    </p:spTree>
    <p:extLst>
      <p:ext uri="{BB962C8B-B14F-4D97-AF65-F5344CB8AC3E}">
        <p14:creationId xmlns:p14="http://schemas.microsoft.com/office/powerpoint/2010/main" val="3071400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09234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BB50-9C33-49EC-8DB9-37BB32CED3B8}" type="datetimeFigureOut">
              <a:rPr lang="da-DK"/>
              <a:pPr>
                <a:defRPr/>
              </a:pPr>
              <a:t>21-04-2015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B709-8290-4975-A436-F51A21C63FA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0" y="8477250"/>
            <a:ext cx="3792538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C6CC14-224A-4706-AF1D-5E9A51CEFDAD}" type="datetimeFigureOut">
              <a:rPr lang="da-DK"/>
              <a:pPr>
                <a:defRPr/>
              </a:pPr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663" y="8477250"/>
            <a:ext cx="5146675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663" y="8477250"/>
            <a:ext cx="3792537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9DEA8F-27ED-4819-888B-E3DE6735FD5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220788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4572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9144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3716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18288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75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63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550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NULL" TargetMode="External"/><Relationship Id="rId1" Type="http://schemas.openxmlformats.org/officeDocument/2006/relationships/audio" Target="NULL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uppe 1"/>
          <p:cNvGrpSpPr>
            <a:grpSpLocks/>
          </p:cNvGrpSpPr>
          <p:nvPr/>
        </p:nvGrpSpPr>
        <p:grpSpPr bwMode="auto">
          <a:xfrm>
            <a:off x="2233639" y="3128929"/>
            <a:ext cx="9810146" cy="2685636"/>
            <a:chOff x="751881" y="3899726"/>
            <a:chExt cx="9810583" cy="2685291"/>
          </a:xfrm>
        </p:grpSpPr>
        <p:sp>
          <p:nvSpPr>
            <p:cNvPr id="5127" name="Tekstboks 9"/>
            <p:cNvSpPr txBox="1">
              <a:spLocks noChangeArrowheads="1"/>
            </p:cNvSpPr>
            <p:nvPr/>
          </p:nvSpPr>
          <p:spPr bwMode="auto">
            <a:xfrm>
              <a:off x="756039" y="3899726"/>
              <a:ext cx="9806425" cy="1200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7200" dirty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Frederik</a:t>
              </a:r>
              <a:endParaRPr lang="da-DK" sz="72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8" name="Tekstboks 10"/>
            <p:cNvSpPr txBox="1">
              <a:spLocks noChangeArrowheads="1"/>
            </p:cNvSpPr>
            <p:nvPr/>
          </p:nvSpPr>
          <p:spPr bwMode="auto">
            <a:xfrm>
              <a:off x="751881" y="4684579"/>
              <a:ext cx="9805676" cy="1200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7200" dirty="0" err="1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Herzberg</a:t>
              </a:r>
              <a:endParaRPr lang="da-DK" sz="7200" dirty="0">
                <a:latin typeface="Calibri" pitchFamily="34" charset="0"/>
              </a:endParaRPr>
            </a:p>
          </p:txBody>
        </p:sp>
        <p:sp>
          <p:nvSpPr>
            <p:cNvPr id="5129" name="Tekstboks 11"/>
            <p:cNvSpPr txBox="1">
              <a:spLocks noChangeArrowheads="1"/>
            </p:cNvSpPr>
            <p:nvPr/>
          </p:nvSpPr>
          <p:spPr bwMode="auto">
            <a:xfrm>
              <a:off x="771915" y="5631038"/>
              <a:ext cx="8271244" cy="953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2800" b="1" dirty="0">
                  <a:solidFill>
                    <a:srgbClr val="595959"/>
                  </a:solidFill>
                  <a:latin typeface="Calibri" pitchFamily="34" charset="0"/>
                </a:rPr>
                <a:t>Amerikansk psykolog og professor</a:t>
              </a:r>
            </a:p>
            <a:p>
              <a:r>
                <a:rPr lang="da-DK" sz="2800" b="1" dirty="0">
                  <a:solidFill>
                    <a:srgbClr val="595959"/>
                  </a:solidFill>
                  <a:latin typeface="Calibri" pitchFamily="34" charset="0"/>
                </a:rPr>
                <a:t>18. april 1923 – 19. januar 2000</a:t>
              </a:r>
              <a:endParaRPr lang="da-DK" sz="2800" b="1" dirty="0">
                <a:latin typeface="Calibri" pitchFamily="34" charset="0"/>
              </a:endParaRPr>
            </a:p>
          </p:txBody>
        </p:sp>
      </p:grpSp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2213696" y="2194361"/>
            <a:ext cx="114601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4800" b="1" dirty="0" err="1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Herzberg</a:t>
            </a:r>
            <a:r>
              <a:rPr lang="da-DK" sz="4800" b="1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og </a:t>
            </a:r>
            <a:r>
              <a:rPr lang="da-DK" sz="4800" b="1" dirty="0" err="1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Maslows</a:t>
            </a:r>
            <a:r>
              <a:rPr lang="da-DK" sz="4800" b="1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teorier</a:t>
            </a:r>
          </a:p>
        </p:txBody>
      </p:sp>
      <p:grpSp>
        <p:nvGrpSpPr>
          <p:cNvPr id="5123" name="Gruppe 1"/>
          <p:cNvGrpSpPr>
            <a:grpSpLocks/>
          </p:cNvGrpSpPr>
          <p:nvPr/>
        </p:nvGrpSpPr>
        <p:grpSpPr bwMode="auto">
          <a:xfrm>
            <a:off x="2276042" y="6013240"/>
            <a:ext cx="9821862" cy="2756346"/>
            <a:chOff x="756039" y="5096574"/>
            <a:chExt cx="9822301" cy="2755979"/>
          </a:xfrm>
        </p:grpSpPr>
        <p:sp>
          <p:nvSpPr>
            <p:cNvPr id="5124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6425" cy="1200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7200" dirty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Abraham</a:t>
              </a:r>
              <a:endParaRPr lang="da-DK" sz="72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5" name="Tekstboks 10"/>
            <p:cNvSpPr txBox="1">
              <a:spLocks noChangeArrowheads="1"/>
            </p:cNvSpPr>
            <p:nvPr/>
          </p:nvSpPr>
          <p:spPr bwMode="auto">
            <a:xfrm>
              <a:off x="772664" y="5889773"/>
              <a:ext cx="9805676" cy="1200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7200" dirty="0" err="1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Maslow</a:t>
              </a:r>
              <a:endParaRPr lang="da-DK" sz="7200" dirty="0">
                <a:latin typeface="Calibri" pitchFamily="34" charset="0"/>
              </a:endParaRPr>
            </a:p>
          </p:txBody>
        </p:sp>
        <p:sp>
          <p:nvSpPr>
            <p:cNvPr id="5126" name="Tekstboks 11"/>
            <p:cNvSpPr txBox="1">
              <a:spLocks noChangeArrowheads="1"/>
            </p:cNvSpPr>
            <p:nvPr/>
          </p:nvSpPr>
          <p:spPr bwMode="auto">
            <a:xfrm>
              <a:off x="792698" y="6898574"/>
              <a:ext cx="8271244" cy="953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2800" b="1" dirty="0">
                  <a:solidFill>
                    <a:srgbClr val="595959"/>
                  </a:solidFill>
                  <a:latin typeface="Calibri" pitchFamily="34" charset="0"/>
                </a:rPr>
                <a:t>Russisk-amerikansk psykolog</a:t>
              </a:r>
            </a:p>
            <a:p>
              <a:r>
                <a:rPr lang="da-DK" sz="2800" b="1" dirty="0">
                  <a:solidFill>
                    <a:srgbClr val="595959"/>
                  </a:solidFill>
                  <a:latin typeface="Calibri" pitchFamily="34" charset="0"/>
                </a:rPr>
                <a:t>1. april 1908 – 8. juni 1970</a:t>
              </a:r>
              <a:endParaRPr lang="da-DK" sz="2800" b="1" dirty="0">
                <a:latin typeface="Calibri" pitchFamily="34" charset="0"/>
              </a:endParaRPr>
            </a:p>
          </p:txBody>
        </p:sp>
      </p:grpSp>
      <p:pic>
        <p:nvPicPr>
          <p:cNvPr id="12" name="Billed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1966029" y="6707884"/>
            <a:ext cx="12323942" cy="2408913"/>
          </a:xfrm>
          <a:prstGeom prst="rect">
            <a:avLst/>
          </a:prstGeom>
        </p:spPr>
      </p:pic>
    </p:spTree>
  </p:cSld>
  <p:clrMapOvr>
    <a:masterClrMapping/>
  </p:clrMapOvr>
  <p:transition advClick="0" advTm="2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5011738" y="-1108075"/>
            <a:ext cx="65087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0" name="Rektangel 8"/>
          <p:cNvSpPr>
            <a:spLocks noChangeArrowheads="1"/>
          </p:cNvSpPr>
          <p:nvPr/>
        </p:nvSpPr>
        <p:spPr bwMode="auto">
          <a:xfrm>
            <a:off x="6954612" y="-2483893"/>
            <a:ext cx="78390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222" tIns="61110" rIns="122222" bIns="61110">
            <a:spAutoFit/>
          </a:bodyPr>
          <a:lstStyle/>
          <a:p>
            <a:r>
              <a:rPr lang="da-DK" sz="4800" b="1" dirty="0" err="1">
                <a:solidFill>
                  <a:srgbClr val="262626"/>
                </a:solidFill>
                <a:cs typeface="Arial" charset="0"/>
              </a:rPr>
              <a:t>Maslows</a:t>
            </a:r>
            <a:r>
              <a:rPr lang="da-DK" sz="4800" b="1" dirty="0">
                <a:solidFill>
                  <a:srgbClr val="262626"/>
                </a:solidFill>
                <a:cs typeface="Arial" charset="0"/>
              </a:rPr>
              <a:t> behovspyramide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endParaRPr lang="da-DK" sz="4000" dirty="0">
              <a:solidFill>
                <a:srgbClr val="262626"/>
              </a:solidFill>
              <a:cs typeface="Arial" charset="0"/>
            </a:endParaRPr>
          </a:p>
          <a:p>
            <a:pPr>
              <a:spcBef>
                <a:spcPts val="1200"/>
              </a:spcBef>
              <a:buFont typeface="Arial" charset="0"/>
              <a:buNone/>
            </a:pPr>
            <a:endParaRPr lang="da-DK" sz="4000" dirty="0">
              <a:solidFill>
                <a:srgbClr val="262626"/>
              </a:solidFill>
              <a:cs typeface="Arial" charset="0"/>
            </a:endParaRPr>
          </a:p>
        </p:txBody>
      </p:sp>
      <p:sp>
        <p:nvSpPr>
          <p:cNvPr id="54" name="Rektangel 8"/>
          <p:cNvSpPr>
            <a:spLocks noChangeArrowheads="1"/>
          </p:cNvSpPr>
          <p:nvPr/>
        </p:nvSpPr>
        <p:spPr bwMode="auto">
          <a:xfrm>
            <a:off x="8704263" y="1536700"/>
            <a:ext cx="7861300" cy="246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222" tIns="61110" rIns="122222" bIns="61110">
            <a:spAutoFit/>
          </a:bodyPr>
          <a:lstStyle/>
          <a:p>
            <a:r>
              <a:rPr lang="da-DK" sz="4000" b="1" dirty="0" err="1" smtClean="0">
                <a:solidFill>
                  <a:srgbClr val="262626"/>
                </a:solidFill>
                <a:latin typeface="Myriad Web Pro"/>
                <a:cs typeface="Arial" charset="0"/>
              </a:rPr>
              <a:t>Herzberg</a:t>
            </a:r>
            <a:r>
              <a:rPr lang="da-DK" sz="4000" b="1" dirty="0" smtClean="0">
                <a:solidFill>
                  <a:srgbClr val="262626"/>
                </a:solidFill>
                <a:latin typeface="Myriad Web Pro"/>
                <a:cs typeface="Arial" charset="0"/>
              </a:rPr>
              <a:t> og </a:t>
            </a:r>
            <a:r>
              <a:rPr lang="da-DK" sz="4000" b="1" dirty="0" err="1" smtClean="0">
                <a:solidFill>
                  <a:srgbClr val="262626"/>
                </a:solidFill>
                <a:latin typeface="Myriad Web Pro"/>
                <a:cs typeface="Arial" charset="0"/>
              </a:rPr>
              <a:t>Maslow</a:t>
            </a:r>
            <a:r>
              <a:rPr lang="da-DK" sz="4000" b="1" dirty="0" smtClean="0">
                <a:solidFill>
                  <a:srgbClr val="262626"/>
                </a:solidFill>
                <a:latin typeface="Myriad Web Pro"/>
                <a:cs typeface="Arial" charset="0"/>
              </a:rPr>
              <a:t> </a:t>
            </a:r>
          </a:p>
          <a:p>
            <a:endParaRPr lang="da-DK" sz="4000" b="1" dirty="0">
              <a:solidFill>
                <a:srgbClr val="262626"/>
              </a:solidFill>
              <a:latin typeface="Myriad Web Pro"/>
              <a:cs typeface="Arial" charset="0"/>
            </a:endParaRPr>
          </a:p>
          <a:p>
            <a:r>
              <a:rPr lang="da-DK" sz="3600" dirty="0" smtClean="0">
                <a:solidFill>
                  <a:srgbClr val="262626"/>
                </a:solidFill>
                <a:latin typeface="Myriad Web Pro"/>
                <a:cs typeface="Arial" charset="0"/>
              </a:rPr>
              <a:t>Begge modeller bygges op </a:t>
            </a:r>
          </a:p>
          <a:p>
            <a:r>
              <a:rPr lang="da-DK" sz="3600" dirty="0">
                <a:solidFill>
                  <a:srgbClr val="262626"/>
                </a:solidFill>
                <a:latin typeface="Myriad Web Pro"/>
                <a:cs typeface="Arial" charset="0"/>
              </a:rPr>
              <a:t>n</a:t>
            </a:r>
            <a:r>
              <a:rPr lang="da-DK" sz="3600" dirty="0" smtClean="0">
                <a:solidFill>
                  <a:srgbClr val="262626"/>
                </a:solidFill>
                <a:latin typeface="Myriad Web Pro"/>
                <a:cs typeface="Arial" charset="0"/>
              </a:rPr>
              <a:t>edefra.</a:t>
            </a:r>
            <a:endParaRPr lang="da-DK" sz="3600" dirty="0">
              <a:solidFill>
                <a:srgbClr val="262626"/>
              </a:solidFill>
              <a:latin typeface="Myriad Web Pro"/>
              <a:cs typeface="Arial" charset="0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4908710" y="3976558"/>
            <a:ext cx="17604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solidFill>
                  <a:schemeClr val="bg1"/>
                </a:solidFill>
                <a:latin typeface="Arial Black" pitchFamily="34" charset="0"/>
              </a:rPr>
              <a:t>Realisering</a:t>
            </a:r>
            <a:endParaRPr lang="da-DK" sz="2000" b="1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da-DK" dirty="0"/>
          </a:p>
        </p:txBody>
      </p:sp>
      <p:grpSp>
        <p:nvGrpSpPr>
          <p:cNvPr id="7" name="Gruppe 6"/>
          <p:cNvGrpSpPr/>
          <p:nvPr/>
        </p:nvGrpSpPr>
        <p:grpSpPr>
          <a:xfrm>
            <a:off x="30594" y="2280339"/>
            <a:ext cx="8843551" cy="4925949"/>
            <a:chOff x="30594" y="2280339"/>
            <a:chExt cx="8843551" cy="4925949"/>
          </a:xfrm>
        </p:grpSpPr>
        <p:grpSp>
          <p:nvGrpSpPr>
            <p:cNvPr id="30" name="Gruppe 29"/>
            <p:cNvGrpSpPr/>
            <p:nvPr/>
          </p:nvGrpSpPr>
          <p:grpSpPr>
            <a:xfrm>
              <a:off x="1408289" y="2876746"/>
              <a:ext cx="7465856" cy="4329542"/>
              <a:chOff x="1438482" y="1959432"/>
              <a:chExt cx="7465856" cy="4329542"/>
            </a:xfrm>
          </p:grpSpPr>
          <p:grpSp>
            <p:nvGrpSpPr>
              <p:cNvPr id="55" name="Gruppe 54"/>
              <p:cNvGrpSpPr/>
              <p:nvPr/>
            </p:nvGrpSpPr>
            <p:grpSpPr>
              <a:xfrm>
                <a:off x="2679486" y="1959432"/>
                <a:ext cx="6224852" cy="4329542"/>
                <a:chOff x="2214068" y="1214279"/>
                <a:chExt cx="5940000" cy="4014987"/>
              </a:xfrm>
            </p:grpSpPr>
            <p:sp>
              <p:nvSpPr>
                <p:cNvPr id="57" name="Ligebenet trekant 56"/>
                <p:cNvSpPr/>
                <p:nvPr/>
              </p:nvSpPr>
              <p:spPr>
                <a:xfrm>
                  <a:off x="4139952" y="1214279"/>
                  <a:ext cx="2088232" cy="1422633"/>
                </a:xfrm>
                <a:prstGeom prst="triangle">
                  <a:avLst/>
                </a:prstGeom>
                <a:solidFill>
                  <a:srgbClr val="E28100"/>
                </a:solidFill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>
                  <a:noAutofit/>
                </a:bodyPr>
                <a:lstStyle/>
                <a:p>
                  <a:pPr algn="ctr"/>
                  <a:r>
                    <a:rPr lang="da-DK" sz="2000" b="1" dirty="0" smtClean="0">
                      <a:latin typeface="Arial Black" pitchFamily="34" charset="0"/>
                    </a:rPr>
                    <a:t>Selv</a:t>
                  </a:r>
                </a:p>
              </p:txBody>
            </p:sp>
            <p:sp>
              <p:nvSpPr>
                <p:cNvPr id="58" name="Ligebenet trapez 57"/>
                <p:cNvSpPr/>
                <p:nvPr/>
              </p:nvSpPr>
              <p:spPr>
                <a:xfrm>
                  <a:off x="3671900" y="2636912"/>
                  <a:ext cx="3024336" cy="648071"/>
                </a:xfrm>
                <a:prstGeom prst="trapezoid">
                  <a:avLst>
                    <a:gd name="adj" fmla="val 71904"/>
                  </a:avLst>
                </a:prstGeom>
                <a:solidFill>
                  <a:srgbClr val="E28100"/>
                </a:solidFill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 defTabSz="1244600">
                    <a:spcAft>
                      <a:spcPts val="3000"/>
                    </a:spcAft>
                  </a:pPr>
                  <a:r>
                    <a:rPr lang="da-DK" sz="2000" b="1" dirty="0">
                      <a:solidFill>
                        <a:schemeClr val="bg1"/>
                      </a:solidFill>
                      <a:latin typeface="Arial Black" pitchFamily="34" charset="0"/>
                      <a:cs typeface="Aharoni" pitchFamily="2" charset="-79"/>
                    </a:rPr>
                    <a:t>Ego </a:t>
                  </a:r>
                  <a:r>
                    <a:rPr lang="da-DK" sz="2000" b="1" dirty="0" smtClean="0">
                      <a:solidFill>
                        <a:schemeClr val="bg1"/>
                      </a:solidFill>
                      <a:latin typeface="Arial Black" pitchFamily="34" charset="0"/>
                      <a:cs typeface="Aharoni" pitchFamily="2" charset="-79"/>
                    </a:rPr>
                    <a:t>/ omdømme</a:t>
                  </a:r>
                  <a:endParaRPr lang="da-DK" sz="2000" b="1" dirty="0">
                    <a:solidFill>
                      <a:schemeClr val="bg1"/>
                    </a:solidFill>
                    <a:latin typeface="Arial Black" pitchFamily="34" charset="0"/>
                    <a:cs typeface="Aharoni" pitchFamily="2" charset="-79"/>
                  </a:endParaRPr>
                </a:p>
              </p:txBody>
            </p:sp>
            <p:sp>
              <p:nvSpPr>
                <p:cNvPr id="59" name="Ligebenet trapez 58"/>
                <p:cNvSpPr/>
                <p:nvPr/>
              </p:nvSpPr>
              <p:spPr>
                <a:xfrm>
                  <a:off x="2699792" y="3933056"/>
                  <a:ext cx="4968552" cy="648000"/>
                </a:xfrm>
                <a:prstGeom prst="trapezoid">
                  <a:avLst>
                    <a:gd name="adj" fmla="val 75005"/>
                  </a:avLst>
                </a:prstGeom>
                <a:solidFill>
                  <a:srgbClr val="E28100"/>
                </a:solidFill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 defTabSz="1244600">
                    <a:spcAft>
                      <a:spcPts val="3000"/>
                    </a:spcAft>
                  </a:pPr>
                  <a:r>
                    <a:rPr lang="da-DK" sz="2000" b="1" dirty="0">
                      <a:solidFill>
                        <a:schemeClr val="bg1"/>
                      </a:solidFill>
                      <a:latin typeface="Arial Black" pitchFamily="34" charset="0"/>
                      <a:cs typeface="Aharoni" pitchFamily="2" charset="-79"/>
                    </a:rPr>
                    <a:t>Sikkerhed og Tryghed</a:t>
                  </a:r>
                </a:p>
              </p:txBody>
            </p:sp>
            <p:sp>
              <p:nvSpPr>
                <p:cNvPr id="60" name="Ligebenet trapez 59"/>
                <p:cNvSpPr/>
                <p:nvPr/>
              </p:nvSpPr>
              <p:spPr>
                <a:xfrm>
                  <a:off x="2214068" y="4581266"/>
                  <a:ext cx="5940000" cy="648000"/>
                </a:xfrm>
                <a:prstGeom prst="trapezoid">
                  <a:avLst>
                    <a:gd name="adj" fmla="val 74936"/>
                  </a:avLst>
                </a:prstGeom>
                <a:solidFill>
                  <a:srgbClr val="3C7E9E"/>
                </a:solidFill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 defTabSz="1244600">
                    <a:spcAft>
                      <a:spcPts val="3000"/>
                    </a:spcAft>
                  </a:pPr>
                  <a:r>
                    <a:rPr lang="da-DK" sz="2000" b="1" dirty="0" smtClean="0">
                      <a:solidFill>
                        <a:schemeClr val="bg1"/>
                      </a:solidFill>
                      <a:latin typeface="Arial Black" pitchFamily="34" charset="0"/>
                      <a:cs typeface="Aharoni" pitchFamily="2" charset="-79"/>
                    </a:rPr>
                    <a:t>Fysiologiske</a:t>
                  </a:r>
                  <a:r>
                    <a:rPr lang="da-DK" sz="2000" b="1" dirty="0" smtClean="0">
                      <a:solidFill>
                        <a:schemeClr val="bg1"/>
                      </a:solidFill>
                      <a:cs typeface="Aharoni" pitchFamily="2" charset="-79"/>
                    </a:rPr>
                    <a:t> </a:t>
                  </a:r>
                  <a:r>
                    <a:rPr lang="da-DK" sz="2000" b="1" dirty="0">
                      <a:solidFill>
                        <a:schemeClr val="bg1"/>
                      </a:solidFill>
                      <a:latin typeface="Arial Black" pitchFamily="34" charset="0"/>
                      <a:cs typeface="Aharoni" pitchFamily="2" charset="-79"/>
                    </a:rPr>
                    <a:t>behov</a:t>
                  </a:r>
                </a:p>
              </p:txBody>
            </p:sp>
            <p:sp>
              <p:nvSpPr>
                <p:cNvPr id="61" name="Ligebenet trapez 60"/>
                <p:cNvSpPr/>
                <p:nvPr/>
              </p:nvSpPr>
              <p:spPr>
                <a:xfrm>
                  <a:off x="3186068" y="3284983"/>
                  <a:ext cx="3996000" cy="648000"/>
                </a:xfrm>
                <a:prstGeom prst="trapezoid">
                  <a:avLst>
                    <a:gd name="adj" fmla="val 75005"/>
                  </a:avLst>
                </a:prstGeom>
                <a:solidFill>
                  <a:srgbClr val="E28100"/>
                </a:solidFill>
                <a:ln w="571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 defTabSz="1244600">
                    <a:spcAft>
                      <a:spcPts val="3000"/>
                    </a:spcAft>
                  </a:pPr>
                  <a:r>
                    <a:rPr lang="da-DK" sz="2000" b="1" dirty="0" smtClean="0">
                      <a:solidFill>
                        <a:schemeClr val="bg1"/>
                      </a:solidFill>
                      <a:latin typeface="Arial Black" pitchFamily="34" charset="0"/>
                      <a:cs typeface="Aharoni" pitchFamily="2" charset="-79"/>
                    </a:rPr>
                    <a:t>Social kontakt</a:t>
                  </a:r>
                  <a:endParaRPr lang="da-DK" sz="2000" b="1" dirty="0">
                    <a:solidFill>
                      <a:schemeClr val="bg1"/>
                    </a:solidFill>
                    <a:latin typeface="Arial Black" pitchFamily="34" charset="0"/>
                    <a:cs typeface="Aharoni" pitchFamily="2" charset="-79"/>
                  </a:endParaRPr>
                </a:p>
              </p:txBody>
            </p:sp>
          </p:grpSp>
          <p:cxnSp>
            <p:nvCxnSpPr>
              <p:cNvPr id="56" name="Lige forbindelse 55"/>
              <p:cNvCxnSpPr/>
              <p:nvPr/>
            </p:nvCxnSpPr>
            <p:spPr>
              <a:xfrm flipH="1">
                <a:off x="1438482" y="4192365"/>
                <a:ext cx="2565959" cy="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uppe 62"/>
            <p:cNvGrpSpPr/>
            <p:nvPr/>
          </p:nvGrpSpPr>
          <p:grpSpPr>
            <a:xfrm>
              <a:off x="30594" y="3329763"/>
              <a:ext cx="2879860" cy="1534419"/>
              <a:chOff x="-47828" y="2117953"/>
              <a:chExt cx="2879860" cy="1534419"/>
            </a:xfrm>
          </p:grpSpPr>
          <p:sp>
            <p:nvSpPr>
              <p:cNvPr id="68" name="Rektangel 67"/>
              <p:cNvSpPr/>
              <p:nvPr/>
            </p:nvSpPr>
            <p:spPr>
              <a:xfrm>
                <a:off x="1329867" y="2117953"/>
                <a:ext cx="1502165" cy="1534419"/>
              </a:xfrm>
              <a:prstGeom prst="rect">
                <a:avLst/>
              </a:prstGeom>
              <a:solidFill>
                <a:srgbClr val="ABBC06"/>
              </a:solidFill>
              <a:ln w="76200"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>
                  <a:spcBef>
                    <a:spcPts val="0"/>
                  </a:spcBef>
                </a:pPr>
                <a:r>
                  <a:rPr lang="da-DK" sz="2000" b="1" dirty="0" smtClean="0">
                    <a:solidFill>
                      <a:schemeClr val="bg1"/>
                    </a:solidFill>
                  </a:rPr>
                  <a:t>Positive holdning og tilfredshed</a:t>
                </a:r>
                <a:endParaRPr lang="da-DK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Pentagon 68"/>
              <p:cNvSpPr/>
              <p:nvPr/>
            </p:nvSpPr>
            <p:spPr>
              <a:xfrm>
                <a:off x="-47828" y="2316275"/>
                <a:ext cx="1554311" cy="521912"/>
              </a:xfrm>
              <a:prstGeom prst="homePlate">
                <a:avLst/>
              </a:prstGeom>
              <a:solidFill>
                <a:srgbClr val="ABBC06"/>
              </a:solidFill>
              <a:ln w="7620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000" b="1" dirty="0" smtClean="0"/>
                  <a:t>Skaber</a:t>
                </a:r>
                <a:endParaRPr lang="en-US" sz="2000" b="1" dirty="0"/>
              </a:p>
            </p:txBody>
          </p:sp>
        </p:grpSp>
        <p:grpSp>
          <p:nvGrpSpPr>
            <p:cNvPr id="71" name="Gruppe 70"/>
            <p:cNvGrpSpPr/>
            <p:nvPr/>
          </p:nvGrpSpPr>
          <p:grpSpPr>
            <a:xfrm>
              <a:off x="32290" y="5384994"/>
              <a:ext cx="2859882" cy="1523982"/>
              <a:chOff x="-19860" y="4863208"/>
              <a:chExt cx="2859882" cy="1523982"/>
            </a:xfrm>
          </p:grpSpPr>
          <p:sp>
            <p:nvSpPr>
              <p:cNvPr id="76" name="Rektangel 75"/>
              <p:cNvSpPr/>
              <p:nvPr/>
            </p:nvSpPr>
            <p:spPr>
              <a:xfrm>
                <a:off x="1329867" y="4863208"/>
                <a:ext cx="1510155" cy="1523982"/>
              </a:xfrm>
              <a:prstGeom prst="rect">
                <a:avLst/>
              </a:prstGeom>
              <a:solidFill>
                <a:srgbClr val="3C7E9E"/>
              </a:solidFill>
              <a:ln w="76200"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>
                  <a:spcBef>
                    <a:spcPts val="0"/>
                  </a:spcBef>
                </a:pPr>
                <a:r>
                  <a:rPr lang="da-DK" sz="2000" b="1" dirty="0" smtClean="0">
                    <a:solidFill>
                      <a:schemeClr val="bg1"/>
                    </a:solidFill>
                  </a:rPr>
                  <a:t>Negative</a:t>
                </a:r>
                <a:r>
                  <a:rPr lang="da-DK" sz="2000" b="1" dirty="0">
                    <a:solidFill>
                      <a:schemeClr val="bg1"/>
                    </a:solidFill>
                  </a:rPr>
                  <a:t> </a:t>
                </a:r>
                <a:r>
                  <a:rPr lang="da-DK" sz="2000" b="1" dirty="0" smtClean="0">
                    <a:solidFill>
                      <a:schemeClr val="bg1"/>
                    </a:solidFill>
                  </a:rPr>
                  <a:t>holdning og utilfredshed</a:t>
                </a:r>
              </a:p>
            </p:txBody>
          </p:sp>
          <p:sp>
            <p:nvSpPr>
              <p:cNvPr id="77" name="Pentagon 76"/>
              <p:cNvSpPr/>
              <p:nvPr/>
            </p:nvSpPr>
            <p:spPr>
              <a:xfrm>
                <a:off x="-19860" y="5021513"/>
                <a:ext cx="1554311" cy="521912"/>
              </a:xfrm>
              <a:prstGeom prst="homePlate">
                <a:avLst/>
              </a:prstGeom>
              <a:solidFill>
                <a:srgbClr val="3C7E9E"/>
              </a:solidFill>
              <a:ln w="7620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000" b="1" dirty="0" smtClean="0"/>
                  <a:t>Reducerer</a:t>
                </a:r>
                <a:endParaRPr lang="en-US" sz="2000" b="1" dirty="0"/>
              </a:p>
            </p:txBody>
          </p:sp>
        </p:grpSp>
        <p:sp>
          <p:nvSpPr>
            <p:cNvPr id="4" name="Tekstboks 3"/>
            <p:cNvSpPr txBox="1"/>
            <p:nvPr/>
          </p:nvSpPr>
          <p:spPr>
            <a:xfrm>
              <a:off x="86661" y="2280339"/>
              <a:ext cx="14526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err="1" smtClean="0"/>
                <a:t>Herzberg</a:t>
              </a:r>
              <a:endParaRPr lang="da-DK" dirty="0"/>
            </a:p>
          </p:txBody>
        </p:sp>
        <p:sp>
          <p:nvSpPr>
            <p:cNvPr id="78" name="Tekstboks 77"/>
            <p:cNvSpPr txBox="1"/>
            <p:nvPr/>
          </p:nvSpPr>
          <p:spPr>
            <a:xfrm>
              <a:off x="4150857" y="2290845"/>
              <a:ext cx="1229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err="1" smtClean="0"/>
                <a:t>Maslow</a:t>
              </a:r>
              <a:endParaRPr lang="da-DK" dirty="0"/>
            </a:p>
          </p:txBody>
        </p:sp>
      </p:grpSp>
      <p:sp>
        <p:nvSpPr>
          <p:cNvPr id="79" name="Tekstboks 78"/>
          <p:cNvSpPr txBox="1"/>
          <p:nvPr/>
        </p:nvSpPr>
        <p:spPr>
          <a:xfrm>
            <a:off x="4934982" y="4018596"/>
            <a:ext cx="17604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smtClean="0">
                <a:solidFill>
                  <a:schemeClr val="bg1"/>
                </a:solidFill>
                <a:latin typeface="Arial Black" pitchFamily="34" charset="0"/>
              </a:rPr>
              <a:t>Realisering</a:t>
            </a:r>
            <a:endParaRPr lang="da-DK" sz="2000" b="1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da-DK" dirty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72706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18499b3b0ad3ee74b21e8d02e60a59876555d2d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8160</TotalTime>
  <Words>75</Words>
  <Application>Microsoft Office PowerPoint</Application>
  <PresentationFormat>Brugerdefineret</PresentationFormat>
  <Paragraphs>32</Paragraphs>
  <Slides>3</Slides>
  <Notes>2</Notes>
  <HiddenSlides>0</HiddenSlides>
  <MMClips>1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220</cp:revision>
  <dcterms:created xsi:type="dcterms:W3CDTF">2012-01-17T11:58:12Z</dcterms:created>
  <dcterms:modified xsi:type="dcterms:W3CDTF">2015-04-21T13:50:01Z</dcterms:modified>
</cp:coreProperties>
</file>