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4" r:id="rId2"/>
    <p:sldId id="292" r:id="rId3"/>
    <p:sldId id="313" r:id="rId4"/>
  </p:sldIdLst>
  <p:sldSz cx="16256000" cy="9145588"/>
  <p:notesSz cx="6858000" cy="9144000"/>
  <p:custDataLst>
    <p:tags r:id="rId7"/>
  </p:custDataLst>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7941C"/>
    <a:srgbClr val="DA6300"/>
    <a:srgbClr val="ABBD38"/>
    <a:srgbClr val="F79421"/>
    <a:srgbClr val="3E7F9F"/>
    <a:srgbClr val="F6B000"/>
    <a:srgbClr val="FFC021"/>
    <a:srgbClr val="E28100"/>
    <a:srgbClr val="D99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89825" autoAdjust="0"/>
  </p:normalViewPr>
  <p:slideViewPr>
    <p:cSldViewPr snapToGrid="0">
      <p:cViewPr varScale="1">
        <p:scale>
          <a:sx n="45" d="100"/>
          <a:sy n="45" d="100"/>
        </p:scale>
        <p:origin x="1020" y="30"/>
      </p:cViewPr>
      <p:guideLst>
        <p:guide orient="horz" pos="2882"/>
        <p:guide pos="512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3606"/>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smtClean="0">
            <a:solidFill>
              <a:schemeClr val="bg1"/>
            </a:solidFill>
          </a:endParaRPr>
        </a:p>
        <a:p>
          <a:r>
            <a:rPr lang="da-DK" sz="1600" dirty="0" smtClean="0">
              <a:solidFill>
                <a:schemeClr val="bg1"/>
              </a:solidFill>
            </a:rPr>
            <a:t>Selv</a:t>
          </a:r>
        </a:p>
        <a:p>
          <a:r>
            <a:rPr lang="da-DK" sz="1600" dirty="0" smtClean="0">
              <a:solidFill>
                <a:schemeClr val="bg1"/>
              </a:solidFill>
            </a:rPr>
            <a:t> realisering</a:t>
          </a:r>
          <a:endParaRPr lang="da-DK" sz="1600" dirty="0">
            <a:solidFill>
              <a:schemeClr val="bg1"/>
            </a:solidFill>
          </a:endParaRP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smtClean="0">
              <a:solidFill>
                <a:schemeClr val="bg1"/>
              </a:solidFill>
            </a:rPr>
            <a:t>Ego</a:t>
          </a:r>
        </a:p>
        <a:p>
          <a:r>
            <a:rPr lang="da-DK" dirty="0" smtClean="0">
              <a:solidFill>
                <a:schemeClr val="bg1"/>
              </a:solidFill>
            </a:rPr>
            <a:t> omdømme</a:t>
          </a:r>
          <a:endParaRPr lang="da-DK" dirty="0">
            <a:solidFill>
              <a:schemeClr val="bg1"/>
            </a:solidFill>
          </a:endParaRP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smtClean="0"/>
            <a:t>Social kontakt</a:t>
          </a:r>
          <a:endParaRPr lang="da-DK" dirty="0"/>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t>
        <a:bodyPr/>
        <a:lstStyle/>
        <a:p>
          <a:endParaRPr lang="da-DK"/>
        </a:p>
      </dgm:t>
    </dgm:pt>
    <dgm:pt modelId="{99AD75E4-4DAD-4719-A0CE-F07A189511A9}" type="pres">
      <dgm:prSet presAssocID="{13760240-E041-417D-9365-BFB4CB775720}" presName="levelTx" presStyleLbl="revTx" presStyleIdx="0" presStyleCnt="0">
        <dgm:presLayoutVars>
          <dgm:chMax val="1"/>
          <dgm:bulletEnabled val="1"/>
        </dgm:presLayoutVars>
      </dgm:prSet>
      <dgm:spPr/>
      <dgm:t>
        <a:bodyPr/>
        <a:lstStyle/>
        <a:p>
          <a:endParaRPr lang="da-DK"/>
        </a:p>
      </dgm:t>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t>
        <a:bodyPr/>
        <a:lstStyle/>
        <a:p>
          <a:endParaRPr lang="da-DK"/>
        </a:p>
      </dgm:t>
    </dgm:pt>
    <dgm:pt modelId="{EC3926F2-CAD9-4A62-ADB0-03F6EEC53E5C}" type="pres">
      <dgm:prSet presAssocID="{40C0B5BA-3CE6-4A6A-9C4A-3FB31FCD6248}" presName="levelTx" presStyleLbl="revTx" presStyleIdx="0" presStyleCnt="0">
        <dgm:presLayoutVars>
          <dgm:chMax val="1"/>
          <dgm:bulletEnabled val="1"/>
        </dgm:presLayoutVars>
      </dgm:prSet>
      <dgm:spPr/>
      <dgm:t>
        <a:bodyPr/>
        <a:lstStyle/>
        <a:p>
          <a:endParaRPr lang="da-DK"/>
        </a:p>
      </dgm:t>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t>
        <a:bodyPr/>
        <a:lstStyle/>
        <a:p>
          <a:endParaRPr lang="da-DK"/>
        </a:p>
      </dgm:t>
    </dgm:pt>
    <dgm:pt modelId="{659E4C5C-6144-4A26-9806-550638EFA96D}" type="pres">
      <dgm:prSet presAssocID="{38FAD0EC-1CD2-45A5-8A6D-4FCB9C06F06A}" presName="levelTx" presStyleLbl="revTx" presStyleIdx="0" presStyleCnt="0">
        <dgm:presLayoutVars>
          <dgm:chMax val="1"/>
          <dgm:bulletEnabled val="1"/>
        </dgm:presLayoutVars>
      </dgm:prSet>
      <dgm:spPr/>
      <dgm:t>
        <a:bodyPr/>
        <a:lstStyle/>
        <a:p>
          <a:endParaRPr lang="da-DK"/>
        </a:p>
      </dgm:t>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t>
        <a:bodyPr/>
        <a:lstStyle/>
        <a:p>
          <a:endParaRPr lang="da-DK"/>
        </a:p>
      </dgm:t>
    </dgm:pt>
    <dgm:pt modelId="{70AAC452-7BC9-4B44-9364-5117C296E4C3}" type="pres">
      <dgm:prSet presAssocID="{4AA0D7BB-9C43-40C4-985A-64428756D981}" presName="levelTx" presStyleLbl="revTx" presStyleIdx="0" presStyleCnt="0">
        <dgm:presLayoutVars>
          <dgm:chMax val="1"/>
          <dgm:bulletEnabled val="1"/>
        </dgm:presLayoutVars>
      </dgm:prSet>
      <dgm:spPr/>
      <dgm:t>
        <a:bodyPr/>
        <a:lstStyle/>
        <a:p>
          <a:endParaRPr lang="da-DK"/>
        </a:p>
      </dgm:t>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t>
        <a:bodyPr/>
        <a:lstStyle/>
        <a:p>
          <a:endParaRPr lang="da-DK"/>
        </a:p>
      </dgm:t>
    </dgm:pt>
    <dgm:pt modelId="{0A7A0A9C-ECDC-47E8-9498-73B410327A33}" type="pres">
      <dgm:prSet presAssocID="{DBB07EC5-F2B4-4502-9009-31FB586E3401}" presName="levelTx" presStyleLbl="revTx" presStyleIdx="0" presStyleCnt="0">
        <dgm:presLayoutVars>
          <dgm:chMax val="1"/>
          <dgm:bulletEnabled val="1"/>
        </dgm:presLayoutVars>
      </dgm:prSet>
      <dgm:spPr/>
      <dgm:t>
        <a:bodyPr/>
        <a:lstStyle/>
        <a:p>
          <a:endParaRPr lang="da-DK"/>
        </a:p>
      </dgm:t>
    </dgm:pt>
  </dgm:ptLst>
  <dgm:cxnLst>
    <dgm:cxn modelId="{02CA9FAB-3C30-476E-A811-9D6F905199FC}" type="presOf" srcId="{7882C509-0597-42CB-8842-4C01EFBABB3C}" destId="{6F7E11C1-59E5-4B32-9437-1B27469B7E3C}" srcOrd="0" destOrd="0" presId="urn:microsoft.com/office/officeart/2005/8/layout/pyramid1"/>
    <dgm:cxn modelId="{CBF56140-699E-494C-A9A1-76636E91028D}" type="presOf" srcId="{13760240-E041-417D-9365-BFB4CB775720}" destId="{99AD75E4-4DAD-4719-A0CE-F07A189511A9}"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6DB39D36-71CE-4C8F-8E8C-FA7D3A6DF04F}" srcId="{7882C509-0597-42CB-8842-4C01EFBABB3C}" destId="{40C0B5BA-3CE6-4A6A-9C4A-3FB31FCD6248}" srcOrd="1" destOrd="0" parTransId="{8E4809E4-843D-478B-97A2-24288C1A9357}" sibTransId="{9FE8CB68-1905-40D3-9C35-5BF7AEEB399C}"/>
    <dgm:cxn modelId="{E662D757-905C-4D59-A429-17F00F60DD53}" type="presOf" srcId="{DBB07EC5-F2B4-4502-9009-31FB586E3401}" destId="{0A7A0A9C-ECDC-47E8-9498-73B410327A33}" srcOrd="1" destOrd="0" presId="urn:microsoft.com/office/officeart/2005/8/layout/pyramid1"/>
    <dgm:cxn modelId="{F3801E04-D8DE-4ABB-A3EC-6D0A0B7F141A}" type="presOf" srcId="{38FAD0EC-1CD2-45A5-8A6D-4FCB9C06F06A}" destId="{E56084B7-8EDE-47CC-B4BF-2D4740F226D6}" srcOrd="0" destOrd="0" presId="urn:microsoft.com/office/officeart/2005/8/layout/pyramid1"/>
    <dgm:cxn modelId="{FC878074-8C2E-4025-AA59-EECA84361094}" type="presOf" srcId="{4AA0D7BB-9C43-40C4-985A-64428756D981}" destId="{70AAC452-7BC9-4B44-9364-5117C296E4C3}" srcOrd="1"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1B89EA24-72B3-4E0D-A194-52516D7D1F09}" type="presOf" srcId="{38FAD0EC-1CD2-45A5-8A6D-4FCB9C06F06A}" destId="{659E4C5C-6144-4A26-9806-550638EFA96D}"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D5A7B1B9-5DE7-4049-A03A-0FFA1D177962}" srcId="{7882C509-0597-42CB-8842-4C01EFBABB3C}" destId="{4AA0D7BB-9C43-40C4-985A-64428756D981}" srcOrd="3" destOrd="0" parTransId="{E48571B0-A2E0-49D0-A38D-B2BDA768B903}" sibTransId="{26C99B9A-FEF9-4D53-97BE-6E939552ABAB}"/>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05-08-2016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A7C07-23B3-4546-AC3D-84FBC53EC6F7}" type="datetimeFigureOut">
              <a:rPr lang="da-DK" smtClean="0"/>
              <a:pPr/>
              <a:t>05-08-2016</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F590B-90AF-4689-A2C3-E128BC68EB58}" type="slidenum">
              <a:rPr lang="da-DK" smtClean="0"/>
              <a:pPr/>
              <a:t>‹nr.›</a:t>
            </a:fld>
            <a:endParaRPr lang="da-DK"/>
          </a:p>
        </p:txBody>
      </p:sp>
    </p:spTree>
    <p:extLst>
      <p:ext uri="{BB962C8B-B14F-4D97-AF65-F5344CB8AC3E}">
        <p14:creationId xmlns:p14="http://schemas.microsoft.com/office/powerpoint/2010/main" val="821518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0E7F590B-90AF-4689-A2C3-E128BC68EB58}" type="slidenum">
              <a:rPr lang="da-DK" smtClean="0"/>
              <a:pPr/>
              <a:t>1</a:t>
            </a:fld>
            <a:endParaRPr lang="da-DK"/>
          </a:p>
        </p:txBody>
      </p:sp>
    </p:spTree>
    <p:extLst>
      <p:ext uri="{BB962C8B-B14F-4D97-AF65-F5344CB8AC3E}">
        <p14:creationId xmlns:p14="http://schemas.microsoft.com/office/powerpoint/2010/main" val="176180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da-DK" baseline="0" dirty="0" smtClean="0"/>
          </a:p>
          <a:p>
            <a:r>
              <a:rPr lang="da-DK" baseline="0" dirty="0" smtClean="0"/>
              <a:t>Der findes flere typer modtagere; vi har målgruppen, som er den totale gruppe (en, få eller mange), som er målet for kommunikationen. </a:t>
            </a:r>
          </a:p>
          <a:p>
            <a:endParaRPr lang="da-DK" baseline="0" dirty="0" smtClean="0"/>
          </a:p>
          <a:p>
            <a:r>
              <a:rPr lang="da-DK" baseline="0" dirty="0" smtClean="0"/>
              <a:t>Vi har den strategiske målgruppe, som er den gruppe, vi som afsendere konkret retter vores kommunikation til. Den strategiske målgruppe kaldes nogle steder også for ”Den primære målgruppe”. Den strategiske målgruppe kan være identisk med målgruppen, men den kan også være en delmængde af målgruppen eller den kan være helt forskellig.</a:t>
            </a:r>
          </a:p>
          <a:p>
            <a:endParaRPr lang="da-DK" baseline="0" dirty="0" smtClean="0"/>
          </a:p>
          <a:p>
            <a:r>
              <a:rPr lang="da-DK" baseline="0" dirty="0" smtClean="0"/>
              <a:t>Endelig har vi modtagergruppen, som er den gruppe, der rent faktisk eksponeres for vores kommunikation.</a:t>
            </a:r>
            <a:endParaRPr lang="da-DK" dirty="0"/>
          </a:p>
        </p:txBody>
      </p:sp>
      <p:sp>
        <p:nvSpPr>
          <p:cNvPr id="4" name="Slide Number Placeholder 3"/>
          <p:cNvSpPr>
            <a:spLocks noGrp="1"/>
          </p:cNvSpPr>
          <p:nvPr>
            <p:ph type="sldNum" sz="quarter" idx="10"/>
          </p:nvPr>
        </p:nvSpPr>
        <p:spPr/>
        <p:txBody>
          <a:bodyPr/>
          <a:lstStyle/>
          <a:p>
            <a:fld id="{0E7F590B-90AF-4689-A2C3-E128BC68EB58}" type="slidenum">
              <a:rPr lang="da-DK" smtClean="0"/>
              <a:pPr/>
              <a:t>2</a:t>
            </a:fld>
            <a:endParaRPr lang="da-DK"/>
          </a:p>
        </p:txBody>
      </p:sp>
    </p:spTree>
    <p:extLst>
      <p:ext uri="{BB962C8B-B14F-4D97-AF65-F5344CB8AC3E}">
        <p14:creationId xmlns:p14="http://schemas.microsoft.com/office/powerpoint/2010/main" val="2187023576"/>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smtClean="0">
                <a:solidFill>
                  <a:srgbClr val="9BBB59"/>
                </a:solidFill>
                <a:latin typeface="Aharoni" pitchFamily="2" charset="-79"/>
                <a:cs typeface="Aharoni" pitchFamily="2" charset="-79"/>
              </a:rPr>
              <a:t>behovspyramide</a:t>
            </a:r>
            <a:endParaRPr lang="da-DK" sz="3700" dirty="0">
              <a:solidFill>
                <a:srgbClr val="9BBB59"/>
              </a:solidFill>
              <a:latin typeface="Aharoni" pitchFamily="2" charset="-79"/>
              <a:cs typeface="Aharoni" pitchFamily="2" charset="-79"/>
            </a:endParaRP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smtClean="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smtClean="0"/>
              <a:t>Klik for at redigere i master</a:t>
            </a:r>
            <a:endParaRPr lang="da-DK"/>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smtClean="0"/>
              <a:t>Klik for at redigere i master</a:t>
            </a:r>
            <a:endParaRPr lang="da-DK"/>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smtClean="0"/>
              <a:t>Klik for at redigere i master</a:t>
            </a:r>
            <a:endParaRPr lang="da-DK"/>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05-08-2016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05-08-2016</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2E5"/>
        </a:solidFill>
        <a:effectLst/>
      </p:bgPr>
    </p:bg>
    <p:spTree>
      <p:nvGrpSpPr>
        <p:cNvPr id="1" name=""/>
        <p:cNvGrpSpPr/>
        <p:nvPr/>
      </p:nvGrpSpPr>
      <p:grpSpPr>
        <a:xfrm>
          <a:off x="0" y="0"/>
          <a:ext cx="0" cy="0"/>
          <a:chOff x="0" y="0"/>
          <a:chExt cx="0" cy="0"/>
        </a:xfrm>
      </p:grpSpPr>
      <p:sp>
        <p:nvSpPr>
          <p:cNvPr id="10" name="Tekstboks 9"/>
          <p:cNvSpPr txBox="1"/>
          <p:nvPr/>
        </p:nvSpPr>
        <p:spPr>
          <a:xfrm>
            <a:off x="1620478" y="2453418"/>
            <a:ext cx="9806331" cy="1323440"/>
          </a:xfrm>
          <a:prstGeom prst="rect">
            <a:avLst/>
          </a:prstGeom>
          <a:noFill/>
          <a:ln>
            <a:noFill/>
          </a:ln>
        </p:spPr>
        <p:txBody>
          <a:bodyPr wrap="square" rtlCol="0">
            <a:spAutoFit/>
          </a:bodyPr>
          <a:lstStyle/>
          <a:p>
            <a:pPr lvl="0"/>
            <a:r>
              <a:rPr lang="da-DK" sz="8000" b="1" dirty="0" smtClean="0">
                <a:solidFill>
                  <a:srgbClr val="9BBB59"/>
                </a:solidFill>
                <a:latin typeface="Arial" pitchFamily="34" charset="0"/>
                <a:cs typeface="Arial" pitchFamily="34" charset="0"/>
              </a:rPr>
              <a:t>Modtagere</a:t>
            </a:r>
            <a:endParaRPr lang="da-DK" sz="8000" b="1" dirty="0">
              <a:solidFill>
                <a:srgbClr val="9BBB59"/>
              </a:solidFill>
              <a:latin typeface="Arial" pitchFamily="34" charset="0"/>
              <a:cs typeface="Arial" pitchFamily="34" charset="0"/>
            </a:endParaRPr>
          </a:p>
        </p:txBody>
      </p:sp>
      <p:sp>
        <p:nvSpPr>
          <p:cNvPr id="11" name="Tekstboks 10"/>
          <p:cNvSpPr txBox="1"/>
          <p:nvPr/>
        </p:nvSpPr>
        <p:spPr>
          <a:xfrm>
            <a:off x="1620478" y="3512095"/>
            <a:ext cx="9806331" cy="1107996"/>
          </a:xfrm>
          <a:prstGeom prst="rect">
            <a:avLst/>
          </a:prstGeom>
          <a:noFill/>
          <a:ln>
            <a:noFill/>
          </a:ln>
        </p:spPr>
        <p:txBody>
          <a:bodyPr wrap="square" rtlCol="0">
            <a:spAutoFit/>
          </a:bodyPr>
          <a:lstStyle/>
          <a:p>
            <a:pPr lvl="0"/>
            <a:r>
              <a:rPr lang="da-DK" sz="6600" b="1" dirty="0" smtClean="0">
                <a:solidFill>
                  <a:schemeClr val="bg1">
                    <a:lumMod val="50000"/>
                  </a:schemeClr>
                </a:solidFill>
                <a:latin typeface="Arial" pitchFamily="34" charset="0"/>
                <a:cs typeface="Arial" pitchFamily="34" charset="0"/>
              </a:rPr>
              <a:t>&amp; målgrupper</a:t>
            </a:r>
            <a:endParaRPr lang="da-DK" sz="6600" b="1" dirty="0">
              <a:latin typeface="Arial" pitchFamily="34" charset="0"/>
              <a:cs typeface="Arial" pitchFamily="34" charset="0"/>
            </a:endParaRPr>
          </a:p>
        </p:txBody>
      </p:sp>
      <p:sp>
        <p:nvSpPr>
          <p:cNvPr id="12" name="Tekstboks 11"/>
          <p:cNvSpPr txBox="1"/>
          <p:nvPr/>
        </p:nvSpPr>
        <p:spPr>
          <a:xfrm>
            <a:off x="1620478" y="4649065"/>
            <a:ext cx="8270319" cy="1077218"/>
          </a:xfrm>
          <a:prstGeom prst="rect">
            <a:avLst/>
          </a:prstGeom>
          <a:noFill/>
          <a:ln>
            <a:noFill/>
          </a:ln>
        </p:spPr>
        <p:txBody>
          <a:bodyPr wrap="square" rtlCol="0">
            <a:spAutoFit/>
          </a:bodyPr>
          <a:lstStyle/>
          <a:p>
            <a:pPr lvl="0"/>
            <a:r>
              <a:rPr lang="da-DK" sz="3200" b="1" dirty="0" smtClean="0">
                <a:solidFill>
                  <a:schemeClr val="tx1">
                    <a:lumMod val="65000"/>
                    <a:lumOff val="35000"/>
                  </a:schemeClr>
                </a:solidFill>
              </a:rPr>
              <a:t>Strategiske overvejelser i </a:t>
            </a:r>
          </a:p>
          <a:p>
            <a:pPr lvl="0"/>
            <a:r>
              <a:rPr lang="da-DK" sz="3200" b="1" dirty="0" smtClean="0">
                <a:solidFill>
                  <a:schemeClr val="tx1">
                    <a:lumMod val="65000"/>
                    <a:lumOff val="35000"/>
                  </a:schemeClr>
                </a:solidFill>
              </a:rPr>
              <a:t>Kommunikations arbejdet</a:t>
            </a:r>
            <a:endParaRPr lang="da-DK" sz="3200" dirty="0" smtClean="0">
              <a:solidFill>
                <a:srgbClr val="9BBB59"/>
              </a:solidFill>
              <a:latin typeface="Aharoni" pitchFamily="2" charset="-79"/>
              <a:cs typeface="Aharoni" pitchFamily="2" charset="-79"/>
            </a:endParaRPr>
          </a:p>
        </p:txBody>
      </p:sp>
      <p:sp>
        <p:nvSpPr>
          <p:cNvPr id="7" name="Rektangel 6"/>
          <p:cNvSpPr/>
          <p:nvPr/>
        </p:nvSpPr>
        <p:spPr>
          <a:xfrm>
            <a:off x="-4763" y="6569813"/>
            <a:ext cx="16260763" cy="2708737"/>
          </a:xfrm>
          <a:prstGeom prst="rect">
            <a:avLst/>
          </a:prstGeom>
        </p:spPr>
        <p:txBody>
          <a:bodyPr wrap="square" lIns="122222" tIns="61110" rIns="122222" bIns="61110">
            <a:spAutoFit/>
          </a:bodyPr>
          <a:lstStyle/>
          <a:p>
            <a:pPr algn="ctr" defTabSz="1222217" fontAlgn="auto">
              <a:spcBef>
                <a:spcPts val="0"/>
              </a:spcBef>
              <a:spcAft>
                <a:spcPts val="0"/>
              </a:spcAft>
              <a:defRPr/>
            </a:pPr>
            <a:r>
              <a:rPr lang="da-DK" sz="4800" b="1" dirty="0">
                <a:solidFill>
                  <a:srgbClr val="452103"/>
                </a:solidFill>
                <a:latin typeface="Arial" pitchFamily="34" charset="0"/>
                <a:cs typeface="Arial" pitchFamily="34" charset="0"/>
              </a:rPr>
              <a:t> </a:t>
            </a:r>
            <a:endParaRPr lang="da-DK" sz="7200"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8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endParaRPr lang="da-DK" sz="4000" b="1" dirty="0">
              <a:solidFill>
                <a:schemeClr val="tx1">
                  <a:lumMod val="85000"/>
                  <a:lumOff val="15000"/>
                </a:schemeClr>
              </a:solidFill>
              <a:latin typeface="Myriad Web Pro" pitchFamily="34" charset="0"/>
              <a:cs typeface="Aharoni" pitchFamily="2" charset="-79"/>
            </a:endParaRPr>
          </a:p>
          <a:p>
            <a:pPr algn="ctr" defTabSz="1222217" fontAlgn="auto">
              <a:spcBef>
                <a:spcPts val="0"/>
              </a:spcBef>
              <a:spcAft>
                <a:spcPts val="0"/>
              </a:spcAft>
              <a:defRPr/>
            </a:pPr>
            <a:r>
              <a:rPr lang="da-DK" sz="3200" b="1" dirty="0" smtClean="0">
                <a:solidFill>
                  <a:schemeClr val="tx1">
                    <a:lumMod val="85000"/>
                    <a:lumOff val="15000"/>
                  </a:schemeClr>
                </a:solidFill>
                <a:latin typeface="Myriad Web Pro" pitchFamily="34" charset="0"/>
                <a:cs typeface="Aharoni" pitchFamily="2" charset="-79"/>
              </a:rPr>
              <a:t>www.forklarmiglige.dk</a:t>
            </a:r>
            <a:endParaRPr lang="da-DK" sz="3200" b="1" dirty="0">
              <a:solidFill>
                <a:schemeClr val="tx1">
                  <a:lumMod val="85000"/>
                  <a:lumOff val="15000"/>
                </a:schemeClr>
              </a:solidFill>
              <a:latin typeface="Myriad Web Pro" pitchFamily="34" charset="0"/>
              <a:cs typeface="Aharoni" pitchFamily="2" charset="-79"/>
            </a:endParaRPr>
          </a:p>
        </p:txBody>
      </p:sp>
      <p:pic>
        <p:nvPicPr>
          <p:cNvPr id="8"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4657128" y="6903944"/>
            <a:ext cx="6932217" cy="1806371"/>
          </a:xfrm>
          <a:prstGeom prst="rect">
            <a:avLst/>
          </a:prstGeom>
        </p:spPr>
      </p:pic>
    </p:spTree>
    <p:extLst>
      <p:ext uri="{BB962C8B-B14F-4D97-AF65-F5344CB8AC3E}">
        <p14:creationId xmlns:p14="http://schemas.microsoft.com/office/powerpoint/2010/main" val="3624054758"/>
      </p:ext>
    </p:extLst>
  </p:cSld>
  <p:clrMapOvr>
    <a:masterClrMapping/>
  </p:clrMapOvr>
  <p:transition advClick="0" advTm="1467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 9"/>
          <p:cNvGraphicFramePr>
            <a:graphicFrameLocks noGrp="1"/>
          </p:cNvGraphicFramePr>
          <p:nvPr>
            <p:extLst>
              <p:ext uri="{D42A27DB-BD31-4B8C-83A1-F6EECF244321}">
                <p14:modId xmlns:p14="http://schemas.microsoft.com/office/powerpoint/2010/main" val="778571009"/>
              </p:ext>
            </p:extLst>
          </p:nvPr>
        </p:nvGraphicFramePr>
        <p:xfrm>
          <a:off x="910644" y="1101432"/>
          <a:ext cx="5344686" cy="6855095"/>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5344686"/>
              </a:tblGrid>
              <a:tr h="1209842">
                <a:tc>
                  <a:txBody>
                    <a:bodyPr/>
                    <a:lstStyle/>
                    <a:p>
                      <a:pPr algn="ctr"/>
                      <a:r>
                        <a:rPr lang="da-DK" sz="3200" b="1" kern="1200" dirty="0" smtClean="0">
                          <a:solidFill>
                            <a:schemeClr val="bg1"/>
                          </a:solidFill>
                          <a:latin typeface="Myriad Web Pro" pitchFamily="34" charset="0"/>
                          <a:ea typeface="+mn-ea"/>
                          <a:cs typeface="Aharoni" pitchFamily="2" charset="-79"/>
                        </a:rPr>
                        <a:t>Modtagere og</a:t>
                      </a:r>
                    </a:p>
                    <a:p>
                      <a:pPr algn="ctr"/>
                      <a:r>
                        <a:rPr lang="da-DK" sz="3200" b="1" kern="1200" dirty="0" smtClean="0">
                          <a:solidFill>
                            <a:schemeClr val="bg1"/>
                          </a:solidFill>
                          <a:latin typeface="Myriad Web Pro" pitchFamily="34" charset="0"/>
                          <a:ea typeface="+mn-ea"/>
                          <a:cs typeface="Aharoni" pitchFamily="2" charset="-79"/>
                        </a:rPr>
                        <a:t>Modtagertyper</a:t>
                      </a:r>
                      <a:endParaRPr lang="da-DK" sz="3200" b="1" kern="1200" dirty="0">
                        <a:solidFill>
                          <a:schemeClr val="bg1"/>
                        </a:solidFill>
                        <a:latin typeface="Myriad Web Pro" pitchFamily="34" charset="0"/>
                        <a:ea typeface="+mn-ea"/>
                        <a:cs typeface="Aharoni" pitchFamily="2" charset="-79"/>
                      </a:endParaRPr>
                    </a:p>
                  </a:txBody>
                  <a:tcPr anchor="ctr">
                    <a:solidFill>
                      <a:srgbClr val="ABBD38"/>
                    </a:solidFill>
                  </a:tcPr>
                </a:tc>
              </a:tr>
              <a:tr h="1881751">
                <a:tc>
                  <a:txBody>
                    <a:bodyPr/>
                    <a:lstStyle/>
                    <a:p>
                      <a:pPr lvl="0" algn="ctr"/>
                      <a:endParaRPr lang="da-DK" b="1" dirty="0" smtClean="0">
                        <a:solidFill>
                          <a:schemeClr val="bg1"/>
                        </a:solidFill>
                        <a:latin typeface="Myriad Web Pro" pitchFamily="34" charset="0"/>
                        <a:cs typeface="Aharoni" pitchFamily="2" charset="-79"/>
                      </a:endParaRPr>
                    </a:p>
                    <a:p>
                      <a:pPr lvl="0" algn="ctr"/>
                      <a:r>
                        <a:rPr lang="da-DK" sz="2800" b="1" dirty="0" smtClean="0">
                          <a:solidFill>
                            <a:schemeClr val="bg1"/>
                          </a:solidFill>
                          <a:latin typeface="Myriad Web Pro" pitchFamily="34" charset="0"/>
                          <a:cs typeface="Aharoni" pitchFamily="2" charset="-79"/>
                        </a:rPr>
                        <a:t>Målgruppen</a:t>
                      </a:r>
                      <a:r>
                        <a:rPr lang="da-DK" b="1" dirty="0" smtClean="0">
                          <a:solidFill>
                            <a:schemeClr val="bg1"/>
                          </a:solidFill>
                          <a:latin typeface="Myriad Web Pro" pitchFamily="34" charset="0"/>
                          <a:cs typeface="Aharoni" pitchFamily="2" charset="-79"/>
                        </a:rPr>
                        <a:t>  </a:t>
                      </a:r>
                    </a:p>
                    <a:p>
                      <a:pPr lvl="0" algn="ctr"/>
                      <a:r>
                        <a:rPr lang="da-DK" b="1" dirty="0" smtClean="0">
                          <a:solidFill>
                            <a:schemeClr val="bg1"/>
                          </a:solidFill>
                          <a:latin typeface="Myriad Web Pro" pitchFamily="34" charset="0"/>
                          <a:cs typeface="Aharoni" pitchFamily="2" charset="-79"/>
                        </a:rPr>
                        <a:t>Målet for kommunikation</a:t>
                      </a:r>
                    </a:p>
                    <a:p>
                      <a:endParaRPr lang="da-DK" dirty="0" smtClean="0"/>
                    </a:p>
                  </a:txBody>
                  <a:tcPr anchor="ctr">
                    <a:solidFill>
                      <a:srgbClr val="F79421"/>
                    </a:solidFill>
                  </a:tcPr>
                </a:tc>
              </a:tr>
              <a:tr h="1881751">
                <a:tc>
                  <a:txBody>
                    <a:bodyPr/>
                    <a:lstStyle/>
                    <a:p>
                      <a:pPr lvl="0" algn="ctr"/>
                      <a:r>
                        <a:rPr lang="da-DK" sz="2800" b="1" dirty="0" smtClean="0">
                          <a:solidFill>
                            <a:schemeClr val="bg1"/>
                          </a:solidFill>
                          <a:latin typeface="Myriad Web Pro" pitchFamily="34" charset="0"/>
                          <a:cs typeface="Aharoni" pitchFamily="2" charset="-79"/>
                        </a:rPr>
                        <a:t>Strategiske Målgruppe  </a:t>
                      </a:r>
                    </a:p>
                    <a:p>
                      <a:pPr lvl="0" algn="ctr"/>
                      <a:r>
                        <a:rPr lang="da-DK" b="1" dirty="0" smtClean="0">
                          <a:solidFill>
                            <a:schemeClr val="bg1"/>
                          </a:solidFill>
                          <a:latin typeface="Myriad Web Pro" pitchFamily="34" charset="0"/>
                          <a:cs typeface="Aharoni" pitchFamily="2" charset="-79"/>
                        </a:rPr>
                        <a:t>Dem vi retter kommunikationen til</a:t>
                      </a:r>
                    </a:p>
                    <a:p>
                      <a:endParaRPr lang="da-DK" dirty="0"/>
                    </a:p>
                  </a:txBody>
                  <a:tcPr anchor="ctr">
                    <a:solidFill>
                      <a:srgbClr val="DA6300">
                        <a:alpha val="89804"/>
                      </a:srgbClr>
                    </a:solidFill>
                  </a:tcPr>
                </a:tc>
              </a:tr>
              <a:tr h="1881751">
                <a:tc>
                  <a:txBody>
                    <a:bodyPr/>
                    <a:lstStyle/>
                    <a:p>
                      <a:pPr lvl="0" algn="ctr"/>
                      <a:endParaRPr lang="da-DK" sz="2400" b="1" dirty="0" smtClean="0">
                        <a:solidFill>
                          <a:schemeClr val="bg1"/>
                        </a:solidFill>
                        <a:latin typeface="Myriad Web Pro" pitchFamily="34" charset="0"/>
                        <a:cs typeface="Aharoni" pitchFamily="2" charset="-79"/>
                      </a:endParaRPr>
                    </a:p>
                    <a:p>
                      <a:pPr lvl="0" algn="ctr"/>
                      <a:r>
                        <a:rPr lang="da-DK" sz="2800" b="1" kern="1200" dirty="0" smtClean="0">
                          <a:solidFill>
                            <a:schemeClr val="bg1"/>
                          </a:solidFill>
                          <a:latin typeface="Myriad Web Pro" pitchFamily="34" charset="0"/>
                          <a:ea typeface="+mn-ea"/>
                          <a:cs typeface="Aharoni" pitchFamily="2" charset="-79"/>
                        </a:rPr>
                        <a:t>Modtagerne</a:t>
                      </a:r>
                      <a:r>
                        <a:rPr lang="da-DK" sz="2400" b="1" kern="1200" dirty="0" smtClean="0">
                          <a:solidFill>
                            <a:schemeClr val="bg1"/>
                          </a:solidFill>
                          <a:latin typeface="Myriad Web Pro" pitchFamily="34" charset="0"/>
                          <a:ea typeface="+mn-ea"/>
                          <a:cs typeface="Aharoni" pitchFamily="2" charset="-79"/>
                        </a:rPr>
                        <a:t> </a:t>
                      </a:r>
                    </a:p>
                    <a:p>
                      <a:pPr lvl="0" algn="ctr"/>
                      <a:r>
                        <a:rPr lang="da-DK" sz="2400" b="1" kern="1200" dirty="0" smtClean="0">
                          <a:solidFill>
                            <a:schemeClr val="bg1"/>
                          </a:solidFill>
                          <a:latin typeface="Myriad Web Pro" pitchFamily="34" charset="0"/>
                          <a:ea typeface="+mn-ea"/>
                          <a:cs typeface="Aharoni" pitchFamily="2" charset="-79"/>
                        </a:rPr>
                        <a:t>Ser vores kommunikation</a:t>
                      </a:r>
                    </a:p>
                    <a:p>
                      <a:endParaRPr lang="da-DK" dirty="0"/>
                    </a:p>
                  </a:txBody>
                  <a:tcPr anchor="ctr">
                    <a:solidFill>
                      <a:srgbClr val="F6B000"/>
                    </a:solidFill>
                  </a:tcPr>
                </a:tc>
              </a:tr>
            </a:tbl>
          </a:graphicData>
        </a:graphic>
      </p:graphicFrame>
    </p:spTree>
    <p:extLst>
      <p:ext uri="{BB962C8B-B14F-4D97-AF65-F5344CB8AC3E}">
        <p14:creationId xmlns:p14="http://schemas.microsoft.com/office/powerpoint/2010/main" val="3624054758"/>
      </p:ext>
    </p:extLst>
  </p:cSld>
  <p:clrMapOvr>
    <a:masterClrMapping/>
  </p:clrMapOvr>
  <p:transition advClick="0" advTm="2395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432285"/>
          </a:xfrm>
          <a:prstGeom prst="rect">
            <a:avLst/>
          </a:prstGeom>
        </p:spPr>
        <p:txBody>
          <a:bodyPr wrap="square" lIns="122222" tIns="61110" rIns="122222" bIns="61110">
            <a:spAutoFit/>
          </a:bodyPr>
          <a:lstStyle/>
          <a:p>
            <a:pPr algn="ctr"/>
            <a:r>
              <a:rPr lang="da-DK" sz="4800" b="1" dirty="0" smtClean="0">
                <a:solidFill>
                  <a:srgbClr val="452103"/>
                </a:solidFill>
                <a:latin typeface="Arial" pitchFamily="34" charset="0"/>
                <a:cs typeface="Arial" pitchFamily="34" charset="0"/>
              </a:rPr>
              <a:t> </a:t>
            </a:r>
            <a:r>
              <a:rPr lang="da-DK" sz="4800" dirty="0" smtClean="0">
                <a:solidFill>
                  <a:schemeClr val="tx1">
                    <a:lumMod val="85000"/>
                    <a:lumOff val="15000"/>
                  </a:schemeClr>
                </a:solidFill>
                <a:latin typeface="Arial" pitchFamily="34" charset="0"/>
                <a:cs typeface="Arial" pitchFamily="34" charset="0"/>
              </a:rPr>
              <a:t>Mere om </a:t>
            </a:r>
            <a:r>
              <a:rPr lang="da-DK" sz="4800" b="1" dirty="0" smtClean="0">
                <a:solidFill>
                  <a:schemeClr val="tx1">
                    <a:lumMod val="85000"/>
                    <a:lumOff val="15000"/>
                  </a:schemeClr>
                </a:solidFill>
                <a:latin typeface="Arial" pitchFamily="34" charset="0"/>
                <a:cs typeface="Arial" pitchFamily="34" charset="0"/>
              </a:rPr>
              <a:t>emnet </a:t>
            </a:r>
            <a:r>
              <a:rPr lang="da-DK" sz="4800" dirty="0" smtClean="0">
                <a:solidFill>
                  <a:schemeClr val="tx1">
                    <a:lumMod val="85000"/>
                    <a:lumOff val="15000"/>
                  </a:schemeClr>
                </a:solidFill>
                <a:latin typeface="Arial" pitchFamily="34" charset="0"/>
                <a:cs typeface="Arial" pitchFamily="34" charset="0"/>
              </a:rPr>
              <a:t>på: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smtClean="0">
                <a:solidFill>
                  <a:schemeClr val="tx1">
                    <a:lumMod val="85000"/>
                    <a:lumOff val="15000"/>
                  </a:schemeClr>
                </a:solidFill>
                <a:latin typeface="Myriad Web Pro" pitchFamily="34" charset="0"/>
                <a:cs typeface="Aharoni" pitchFamily="2" charset="-79"/>
              </a:rPr>
              <a:t>www.</a:t>
            </a:r>
            <a:r>
              <a:rPr lang="da-DK" sz="7200" b="1" dirty="0" smtClean="0">
                <a:solidFill>
                  <a:schemeClr val="tx1">
                    <a:lumMod val="85000"/>
                    <a:lumOff val="15000"/>
                  </a:schemeClr>
                </a:solidFill>
                <a:latin typeface="Myriad Web Pro" pitchFamily="34" charset="0"/>
                <a:cs typeface="Aharoni" pitchFamily="2" charset="-79"/>
              </a:rPr>
              <a:t>ForklarMigLige</a:t>
            </a:r>
            <a:r>
              <a:rPr lang="da-DK" sz="4800" b="1" dirty="0" smtClean="0">
                <a:solidFill>
                  <a:schemeClr val="tx1">
                    <a:lumMod val="85000"/>
                    <a:lumOff val="15000"/>
                  </a:schemeClr>
                </a:solidFill>
                <a:latin typeface="Myriad Web Pro" pitchFamily="34" charset="0"/>
                <a:cs typeface="Aharoni" pitchFamily="2" charset="-79"/>
              </a:rPr>
              <a:t>.dk</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2257471940"/>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37f30ef518cfc67dc14897b246e5bb194520bb"/>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6053</TotalTime>
  <Words>141</Words>
  <Application>Microsoft Office PowerPoint</Application>
  <PresentationFormat>Brugerdefineret</PresentationFormat>
  <Paragraphs>31</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309</cp:revision>
  <dcterms:created xsi:type="dcterms:W3CDTF">2012-01-17T11:58:12Z</dcterms:created>
  <dcterms:modified xsi:type="dcterms:W3CDTF">2016-08-05T12:07:07Z</dcterms:modified>
</cp:coreProperties>
</file>