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7" r:id="rId2"/>
    <p:sldId id="449" r:id="rId3"/>
    <p:sldId id="450" r:id="rId4"/>
    <p:sldId id="448" r:id="rId5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7E9E"/>
    <a:srgbClr val="E98409"/>
    <a:srgbClr val="C00000"/>
    <a:srgbClr val="77933C"/>
    <a:srgbClr val="E28100"/>
    <a:srgbClr val="D53627"/>
    <a:srgbClr val="3E7F9F"/>
    <a:srgbClr val="F79421"/>
    <a:srgbClr val="FFBB11"/>
    <a:srgbClr val="D99F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3627" autoAdjust="0"/>
  </p:normalViewPr>
  <p:slideViewPr>
    <p:cSldViewPr snapToGrid="0">
      <p:cViewPr varScale="1">
        <p:scale>
          <a:sx n="50" d="100"/>
          <a:sy n="50" d="100"/>
        </p:scale>
        <p:origin x="1186" y="38"/>
      </p:cViewPr>
      <p:guideLst>
        <p:guide orient="horz" pos="313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2890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3771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da-DK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20691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8936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24-06-2024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642920" y="902389"/>
            <a:ext cx="1190298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6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Argumentation</a:t>
            </a:r>
          </a:p>
        </p:txBody>
      </p:sp>
      <p:pic>
        <p:nvPicPr>
          <p:cNvPr id="16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5913635" y="6764283"/>
            <a:ext cx="12323942" cy="2408913"/>
          </a:xfrm>
          <a:prstGeom prst="rect">
            <a:avLst/>
          </a:prstGeom>
        </p:spPr>
      </p:pic>
      <p:sp>
        <p:nvSpPr>
          <p:cNvPr id="17" name="Rektangel 6"/>
          <p:cNvSpPr/>
          <p:nvPr/>
        </p:nvSpPr>
        <p:spPr>
          <a:xfrm>
            <a:off x="353400" y="593833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  <p:grpSp>
        <p:nvGrpSpPr>
          <p:cNvPr id="9" name="Gruppe 1">
            <a:extLst>
              <a:ext uri="{FF2B5EF4-FFF2-40B4-BE49-F238E27FC236}">
                <a16:creationId xmlns:a16="http://schemas.microsoft.com/office/drawing/2014/main" id="{FD26B372-6BD1-41D7-810A-14BD406DA89B}"/>
              </a:ext>
            </a:extLst>
          </p:cNvPr>
          <p:cNvGrpSpPr/>
          <p:nvPr/>
        </p:nvGrpSpPr>
        <p:grpSpPr>
          <a:xfrm>
            <a:off x="1642920" y="2939642"/>
            <a:ext cx="11321610" cy="3273879"/>
            <a:chOff x="756039" y="5096574"/>
            <a:chExt cx="11321610" cy="3273879"/>
          </a:xfrm>
        </p:grpSpPr>
        <p:sp>
          <p:nvSpPr>
            <p:cNvPr id="10" name="Tekstboks 9">
              <a:extLst>
                <a:ext uri="{FF2B5EF4-FFF2-40B4-BE49-F238E27FC236}">
                  <a16:creationId xmlns:a16="http://schemas.microsoft.com/office/drawing/2014/main" id="{F6A16A48-C039-445D-8E74-CA55E37808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Stephen</a:t>
              </a:r>
            </a:p>
          </p:txBody>
        </p:sp>
        <p:sp>
          <p:nvSpPr>
            <p:cNvPr id="18" name="Tekstboks 10">
              <a:extLst>
                <a:ext uri="{FF2B5EF4-FFF2-40B4-BE49-F238E27FC236}">
                  <a16:creationId xmlns:a16="http://schemas.microsoft.com/office/drawing/2014/main" id="{6C8A2569-F3F6-4749-BA4A-34CA89DC16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Toulmin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9" name="Tekstboks 11">
              <a:extLst>
                <a:ext uri="{FF2B5EF4-FFF2-40B4-BE49-F238E27FC236}">
                  <a16:creationId xmlns:a16="http://schemas.microsoft.com/office/drawing/2014/main" id="{541C9D09-5E50-469E-9F44-339A6E4C09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11304984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Britisk filosof og professor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34" charset="0"/>
                </a:rPr>
                <a:t>1922 – 2009 </a:t>
              </a:r>
              <a:endParaRPr lang="da-DK" sz="3200" b="1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Tm="8474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471439"/>
            <a:ext cx="6604288" cy="5832669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Toulmin</a:t>
            </a: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argumentation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The </a:t>
            </a:r>
            <a:r>
              <a:rPr lang="da-DK" sz="36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Uses</a:t>
            </a: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of Argument, 1958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Hvordan det gode argument er bygget op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Identificere synspunkter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Begrundelser for fremførte påstand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endParaRPr lang="da-DK" sz="3600" dirty="0">
              <a:solidFill>
                <a:srgbClr val="452103"/>
              </a:solidFill>
              <a:latin typeface="Myriad Web Pro" pitchFamily="34" charset="0"/>
              <a:cs typeface="Aharoni" pitchFamily="2" charset="-79"/>
            </a:endParaRP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19BD4E27-6A0B-4C7A-9A0D-195E5EE8E7D9}"/>
              </a:ext>
            </a:extLst>
          </p:cNvPr>
          <p:cNvSpPr/>
          <p:nvPr/>
        </p:nvSpPr>
        <p:spPr>
          <a:xfrm>
            <a:off x="6819663" y="1790076"/>
            <a:ext cx="2245640" cy="728271"/>
          </a:xfrm>
          <a:prstGeom prst="rect">
            <a:avLst/>
          </a:prstGeom>
          <a:solidFill>
            <a:srgbClr val="3C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Belæg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96D3CF59-D4D8-41BE-BA99-781B29B752D5}"/>
              </a:ext>
            </a:extLst>
          </p:cNvPr>
          <p:cNvSpPr/>
          <p:nvPr/>
        </p:nvSpPr>
        <p:spPr>
          <a:xfrm>
            <a:off x="317679" y="1819063"/>
            <a:ext cx="2399781" cy="670298"/>
          </a:xfrm>
          <a:prstGeom prst="rect">
            <a:avLst/>
          </a:prstGeom>
          <a:solidFill>
            <a:srgbClr val="3C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Påstand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ED10980-6FED-9102-7B06-222749535171}"/>
              </a:ext>
            </a:extLst>
          </p:cNvPr>
          <p:cNvSpPr/>
          <p:nvPr/>
        </p:nvSpPr>
        <p:spPr>
          <a:xfrm>
            <a:off x="3396959" y="4660282"/>
            <a:ext cx="2399781" cy="732114"/>
          </a:xfrm>
          <a:prstGeom prst="rect">
            <a:avLst/>
          </a:prstGeom>
          <a:solidFill>
            <a:srgbClr val="3C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Hjemmel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8A29AD-B625-EDFF-5574-E17F75B3938F}"/>
              </a:ext>
            </a:extLst>
          </p:cNvPr>
          <p:cNvSpPr/>
          <p:nvPr/>
        </p:nvSpPr>
        <p:spPr>
          <a:xfrm>
            <a:off x="3396959" y="6634092"/>
            <a:ext cx="2399781" cy="73211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Rygdækning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C757E21-8BF2-AB87-1CA7-D7557DC826B6}"/>
              </a:ext>
            </a:extLst>
          </p:cNvPr>
          <p:cNvSpPr/>
          <p:nvPr/>
        </p:nvSpPr>
        <p:spPr>
          <a:xfrm>
            <a:off x="2197068" y="3189767"/>
            <a:ext cx="2399781" cy="732114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Styrkemarkør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2200A97-8AB2-6D43-554D-0B2E2562DDCD}"/>
              </a:ext>
            </a:extLst>
          </p:cNvPr>
          <p:cNvSpPr/>
          <p:nvPr/>
        </p:nvSpPr>
        <p:spPr>
          <a:xfrm>
            <a:off x="4937824" y="3190423"/>
            <a:ext cx="2399781" cy="732114"/>
          </a:xfrm>
          <a:prstGeom prst="rect">
            <a:avLst/>
          </a:prstGeom>
          <a:solidFill>
            <a:srgbClr val="E98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Gendrivelse</a:t>
            </a:r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CFA02155-B868-363D-F8EC-04C9173FA764}"/>
              </a:ext>
            </a:extLst>
          </p:cNvPr>
          <p:cNvCxnSpPr/>
          <p:nvPr/>
        </p:nvCxnSpPr>
        <p:spPr>
          <a:xfrm>
            <a:off x="2953062" y="2154211"/>
            <a:ext cx="36426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2D82B343-565F-96F8-E6CB-9C743B0E0503}"/>
              </a:ext>
            </a:extLst>
          </p:cNvPr>
          <p:cNvCxnSpPr/>
          <p:nvPr/>
        </p:nvCxnSpPr>
        <p:spPr>
          <a:xfrm>
            <a:off x="4766872" y="2154211"/>
            <a:ext cx="0" cy="24185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4AA27D9D-4413-A2C7-B27D-14866A48988D}"/>
              </a:ext>
            </a:extLst>
          </p:cNvPr>
          <p:cNvCxnSpPr/>
          <p:nvPr/>
        </p:nvCxnSpPr>
        <p:spPr>
          <a:xfrm>
            <a:off x="3507698" y="2154211"/>
            <a:ext cx="0" cy="956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F8BAD70A-97B8-23F4-A8C1-C6506017C69D}"/>
              </a:ext>
            </a:extLst>
          </p:cNvPr>
          <p:cNvCxnSpPr/>
          <p:nvPr/>
        </p:nvCxnSpPr>
        <p:spPr>
          <a:xfrm>
            <a:off x="5848658" y="2141721"/>
            <a:ext cx="0" cy="956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C3EC7F91-2E6A-0A27-1935-E3AA47B52CF4}"/>
              </a:ext>
            </a:extLst>
          </p:cNvPr>
          <p:cNvCxnSpPr/>
          <p:nvPr/>
        </p:nvCxnSpPr>
        <p:spPr>
          <a:xfrm>
            <a:off x="4696918" y="5576962"/>
            <a:ext cx="0" cy="956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37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2515"/>
    </mc:Choice>
    <mc:Fallback xmlns="">
      <p:transition advTm="2251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BD6D88E5-2B2B-4055-BF52-2FEA13619CC7}"/>
              </a:ext>
            </a:extLst>
          </p:cNvPr>
          <p:cNvSpPr/>
          <p:nvPr/>
        </p:nvSpPr>
        <p:spPr>
          <a:xfrm>
            <a:off x="9747249" y="471439"/>
            <a:ext cx="6604288" cy="1893129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600" b="1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Toulmins</a:t>
            </a:r>
            <a:r>
              <a:rPr lang="da-DK" sz="46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model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36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6 elementer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19BD4E27-6A0B-4C7A-9A0D-195E5EE8E7D9}"/>
              </a:ext>
            </a:extLst>
          </p:cNvPr>
          <p:cNvSpPr/>
          <p:nvPr/>
        </p:nvSpPr>
        <p:spPr>
          <a:xfrm>
            <a:off x="6819663" y="1790076"/>
            <a:ext cx="2245640" cy="728271"/>
          </a:xfrm>
          <a:prstGeom prst="rect">
            <a:avLst/>
          </a:prstGeom>
          <a:solidFill>
            <a:srgbClr val="3C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Belæg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96D3CF59-D4D8-41BE-BA99-781B29B752D5}"/>
              </a:ext>
            </a:extLst>
          </p:cNvPr>
          <p:cNvSpPr/>
          <p:nvPr/>
        </p:nvSpPr>
        <p:spPr>
          <a:xfrm>
            <a:off x="317679" y="1819063"/>
            <a:ext cx="2399781" cy="670298"/>
          </a:xfrm>
          <a:prstGeom prst="rect">
            <a:avLst/>
          </a:prstGeom>
          <a:solidFill>
            <a:srgbClr val="3C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Påstand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EED10980-6FED-9102-7B06-222749535171}"/>
              </a:ext>
            </a:extLst>
          </p:cNvPr>
          <p:cNvSpPr/>
          <p:nvPr/>
        </p:nvSpPr>
        <p:spPr>
          <a:xfrm>
            <a:off x="3396959" y="4660282"/>
            <a:ext cx="2399781" cy="732114"/>
          </a:xfrm>
          <a:prstGeom prst="rect">
            <a:avLst/>
          </a:prstGeom>
          <a:solidFill>
            <a:srgbClr val="3C7E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Hjemmel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8A29AD-B625-EDFF-5574-E17F75B3938F}"/>
              </a:ext>
            </a:extLst>
          </p:cNvPr>
          <p:cNvSpPr/>
          <p:nvPr/>
        </p:nvSpPr>
        <p:spPr>
          <a:xfrm>
            <a:off x="3396959" y="6634092"/>
            <a:ext cx="2399781" cy="73211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Rygdækning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1C757E21-8BF2-AB87-1CA7-D7557DC826B6}"/>
              </a:ext>
            </a:extLst>
          </p:cNvPr>
          <p:cNvSpPr/>
          <p:nvPr/>
        </p:nvSpPr>
        <p:spPr>
          <a:xfrm>
            <a:off x="2197068" y="3189767"/>
            <a:ext cx="2399781" cy="732114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Styrkemarkør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E2200A97-8AB2-6D43-554D-0B2E2562DDCD}"/>
              </a:ext>
            </a:extLst>
          </p:cNvPr>
          <p:cNvSpPr/>
          <p:nvPr/>
        </p:nvSpPr>
        <p:spPr>
          <a:xfrm>
            <a:off x="4937824" y="3190423"/>
            <a:ext cx="2399781" cy="732114"/>
          </a:xfrm>
          <a:prstGeom prst="rect">
            <a:avLst/>
          </a:prstGeom>
          <a:solidFill>
            <a:srgbClr val="E98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a-DK" sz="3200" dirty="0"/>
              <a:t>Gendrivelse</a:t>
            </a:r>
          </a:p>
        </p:txBody>
      </p:sp>
      <p:cxnSp>
        <p:nvCxnSpPr>
          <p:cNvPr id="7" name="Lige forbindelse 6">
            <a:extLst>
              <a:ext uri="{FF2B5EF4-FFF2-40B4-BE49-F238E27FC236}">
                <a16:creationId xmlns:a16="http://schemas.microsoft.com/office/drawing/2014/main" id="{CFA02155-B868-363D-F8EC-04C9173FA764}"/>
              </a:ext>
            </a:extLst>
          </p:cNvPr>
          <p:cNvCxnSpPr/>
          <p:nvPr/>
        </p:nvCxnSpPr>
        <p:spPr>
          <a:xfrm>
            <a:off x="2953062" y="2154211"/>
            <a:ext cx="364261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>
            <a:extLst>
              <a:ext uri="{FF2B5EF4-FFF2-40B4-BE49-F238E27FC236}">
                <a16:creationId xmlns:a16="http://schemas.microsoft.com/office/drawing/2014/main" id="{2D82B343-565F-96F8-E6CB-9C743B0E0503}"/>
              </a:ext>
            </a:extLst>
          </p:cNvPr>
          <p:cNvCxnSpPr/>
          <p:nvPr/>
        </p:nvCxnSpPr>
        <p:spPr>
          <a:xfrm>
            <a:off x="4766872" y="2154211"/>
            <a:ext cx="0" cy="24185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>
            <a:extLst>
              <a:ext uri="{FF2B5EF4-FFF2-40B4-BE49-F238E27FC236}">
                <a16:creationId xmlns:a16="http://schemas.microsoft.com/office/drawing/2014/main" id="{4AA27D9D-4413-A2C7-B27D-14866A48988D}"/>
              </a:ext>
            </a:extLst>
          </p:cNvPr>
          <p:cNvCxnSpPr/>
          <p:nvPr/>
        </p:nvCxnSpPr>
        <p:spPr>
          <a:xfrm>
            <a:off x="3507698" y="2154211"/>
            <a:ext cx="0" cy="956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ige forbindelse 11">
            <a:extLst>
              <a:ext uri="{FF2B5EF4-FFF2-40B4-BE49-F238E27FC236}">
                <a16:creationId xmlns:a16="http://schemas.microsoft.com/office/drawing/2014/main" id="{F8BAD70A-97B8-23F4-A8C1-C6506017C69D}"/>
              </a:ext>
            </a:extLst>
          </p:cNvPr>
          <p:cNvCxnSpPr/>
          <p:nvPr/>
        </p:nvCxnSpPr>
        <p:spPr>
          <a:xfrm>
            <a:off x="5848658" y="2141721"/>
            <a:ext cx="0" cy="956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ige forbindelse 12">
            <a:extLst>
              <a:ext uri="{FF2B5EF4-FFF2-40B4-BE49-F238E27FC236}">
                <a16:creationId xmlns:a16="http://schemas.microsoft.com/office/drawing/2014/main" id="{C3EC7F91-2E6A-0A27-1935-E3AA47B52CF4}"/>
              </a:ext>
            </a:extLst>
          </p:cNvPr>
          <p:cNvCxnSpPr/>
          <p:nvPr/>
        </p:nvCxnSpPr>
        <p:spPr>
          <a:xfrm>
            <a:off x="4696918" y="5576962"/>
            <a:ext cx="0" cy="9565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56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3851"/>
    </mc:Choice>
    <mc:Fallback xmlns="">
      <p:transition advTm="385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5543" y="2350892"/>
            <a:ext cx="16255999" cy="406295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på: </a:t>
            </a:r>
          </a:p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0006" y="3417742"/>
            <a:ext cx="10058400" cy="2095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36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15419</TotalTime>
  <Words>68</Words>
  <Application>Microsoft Office PowerPoint</Application>
  <PresentationFormat>Brugerdefineret</PresentationFormat>
  <Paragraphs>38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9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 Gramkow</cp:lastModifiedBy>
  <cp:revision>311</cp:revision>
  <dcterms:created xsi:type="dcterms:W3CDTF">2012-01-17T11:58:12Z</dcterms:created>
  <dcterms:modified xsi:type="dcterms:W3CDTF">2024-06-24T07:39:07Z</dcterms:modified>
</cp:coreProperties>
</file>